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6"/>
  </p:notesMasterIdLst>
  <p:handoutMasterIdLst>
    <p:handoutMasterId r:id="rId59"/>
  </p:handoutMasterIdLst>
  <p:sldIdLst>
    <p:sldId id="448" r:id="rId3"/>
    <p:sldId id="1132" r:id="rId4"/>
    <p:sldId id="859" r:id="rId5"/>
    <p:sldId id="969" r:id="rId7"/>
    <p:sldId id="742" r:id="rId8"/>
    <p:sldId id="970" r:id="rId9"/>
    <p:sldId id="1063" r:id="rId10"/>
    <p:sldId id="976" r:id="rId11"/>
    <p:sldId id="1082" r:id="rId12"/>
    <p:sldId id="1083" r:id="rId13"/>
    <p:sldId id="1084" r:id="rId14"/>
    <p:sldId id="1085" r:id="rId15"/>
    <p:sldId id="1086" r:id="rId16"/>
    <p:sldId id="1087" r:id="rId17"/>
    <p:sldId id="1088" r:id="rId18"/>
    <p:sldId id="1089" r:id="rId19"/>
    <p:sldId id="1090" r:id="rId20"/>
    <p:sldId id="1091" r:id="rId21"/>
    <p:sldId id="1128" r:id="rId22"/>
    <p:sldId id="1093" r:id="rId23"/>
    <p:sldId id="1094" r:id="rId24"/>
    <p:sldId id="1096" r:id="rId25"/>
    <p:sldId id="1095" r:id="rId26"/>
    <p:sldId id="1097" r:id="rId27"/>
    <p:sldId id="1098" r:id="rId28"/>
    <p:sldId id="1099" r:id="rId29"/>
    <p:sldId id="1100" r:id="rId30"/>
    <p:sldId id="1101" r:id="rId31"/>
    <p:sldId id="1186" r:id="rId32"/>
    <p:sldId id="1102" r:id="rId33"/>
    <p:sldId id="1103" r:id="rId34"/>
    <p:sldId id="1104" r:id="rId35"/>
    <p:sldId id="1127" r:id="rId36"/>
    <p:sldId id="1105" r:id="rId37"/>
    <p:sldId id="1106" r:id="rId38"/>
    <p:sldId id="1107" r:id="rId39"/>
    <p:sldId id="1108" r:id="rId40"/>
    <p:sldId id="1111" r:id="rId41"/>
    <p:sldId id="1126" r:id="rId42"/>
    <p:sldId id="1112" r:id="rId43"/>
    <p:sldId id="1113" r:id="rId44"/>
    <p:sldId id="1115" r:id="rId45"/>
    <p:sldId id="1116" r:id="rId46"/>
    <p:sldId id="1117" r:id="rId47"/>
    <p:sldId id="1120" r:id="rId48"/>
    <p:sldId id="1121" r:id="rId49"/>
    <p:sldId id="1118" r:id="rId50"/>
    <p:sldId id="1122" r:id="rId51"/>
    <p:sldId id="1123" r:id="rId52"/>
    <p:sldId id="1124" r:id="rId53"/>
    <p:sldId id="1133" r:id="rId54"/>
    <p:sldId id="1129" r:id="rId55"/>
    <p:sldId id="1130" r:id="rId56"/>
    <p:sldId id="1131" r:id="rId57"/>
    <p:sldId id="1125"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434343"/>
    <a:srgbClr val="FA7100"/>
    <a:srgbClr val="1E99D9"/>
    <a:srgbClr val="94BF14"/>
    <a:srgbClr val="B0B7BB"/>
    <a:srgbClr val="A5CD2D"/>
    <a:srgbClr val="9EC62C"/>
    <a:srgbClr val="FFB27D"/>
    <a:srgbClr val="D8F6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6" autoAdjust="0"/>
    <p:restoredTop sz="94343" autoAdjust="0"/>
  </p:normalViewPr>
  <p:slideViewPr>
    <p:cSldViewPr snapToGrid="0" snapToObjects="1" showGuides="1">
      <p:cViewPr varScale="1">
        <p:scale>
          <a:sx n="92" d="100"/>
          <a:sy n="92" d="100"/>
        </p:scale>
        <p:origin x="666" y="78"/>
      </p:cViewPr>
      <p:guideLst>
        <p:guide orient="horz" pos="1502"/>
        <p:guide pos="28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36"/>
    </p:cViewPr>
  </p:sorterViewPr>
  <p:notesViewPr>
    <p:cSldViewPr snapToGrid="0" snapToObjects="1" showGuides="1">
      <p:cViewPr>
        <p:scale>
          <a:sx n="100" d="100"/>
          <a:sy n="100" d="100"/>
        </p:scale>
        <p:origin x="-2790" y="-156"/>
      </p:cViewPr>
      <p:guideLst>
        <p:guide orient="horz" pos="2671"/>
        <p:guide pos="2146"/>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notesMaster" Target="notesMasters/notesMaster1.xml"/><Relationship Id="rId59" Type="http://schemas.openxmlformats.org/officeDocument/2006/relationships/handoutMaster" Target="handoutMasters/handoutMaster1.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缺失情况风险对比</a:t>
            </a:r>
          </a:p>
        </c:rich>
      </c:tx>
      <c:layout/>
      <c:overlay val="0"/>
      <c:spPr>
        <a:noFill/>
        <a:ln>
          <a:noFill/>
        </a:ln>
        <a:effectLst/>
      </c:spPr>
    </c:title>
    <c:autoTitleDeleted val="0"/>
    <c:plotArea>
      <c:layout>
        <c:manualLayout>
          <c:layoutTarget val="inner"/>
          <c:xMode val="edge"/>
          <c:yMode val="edge"/>
          <c:x val="0.0601298701298701"/>
          <c:y val="0.115710253998119"/>
          <c:w val="0.936623376623377"/>
          <c:h val="0.707507055503293"/>
        </c:manualLayout>
      </c:layout>
      <c:barChart>
        <c:barDir val="col"/>
        <c:grouping val="clustered"/>
        <c:varyColors val="0"/>
        <c:ser>
          <c:idx val="0"/>
          <c:order val="0"/>
          <c:tx>
            <c:strRef>
              <c:f>Sheet1!$B$1</c:f>
              <c:strCache>
                <c:ptCount val="1"/>
                <c:pt idx="0">
                  <c:v>缺失</c:v>
                </c:pt>
              </c:strCache>
            </c:strRef>
          </c:tx>
          <c:spPr>
            <a:solidFill>
              <a:schemeClr val="accent1"/>
            </a:solidFill>
            <a:ln>
              <a:noFill/>
            </a:ln>
            <a:effectLst/>
          </c:spPr>
          <c:invertIfNegative val="0"/>
          <c:dLbls>
            <c:delete val="1"/>
          </c:dLbls>
          <c:cat>
            <c:strRef>
              <c:f>Sheet1!$A$2:$A$3</c:f>
              <c:strCache>
                <c:ptCount val="2"/>
                <c:pt idx="0">
                  <c:v>Sex</c:v>
                </c:pt>
                <c:pt idx="1">
                  <c:v>Service3_level</c:v>
                </c:pt>
              </c:strCache>
            </c:strRef>
          </c:cat>
          <c:val>
            <c:numRef>
              <c:f>Sheet1!$B$2:$B$3</c:f>
              <c:numCache>
                <c:formatCode>General</c:formatCode>
                <c:ptCount val="2"/>
                <c:pt idx="0">
                  <c:v>0.41</c:v>
                </c:pt>
                <c:pt idx="1">
                  <c:v>0.26</c:v>
                </c:pt>
              </c:numCache>
            </c:numRef>
          </c:val>
        </c:ser>
        <c:ser>
          <c:idx val="1"/>
          <c:order val="1"/>
          <c:tx>
            <c:strRef>
              <c:f>Sheet1!$C$1</c:f>
              <c:strCache>
                <c:ptCount val="1"/>
                <c:pt idx="0">
                  <c:v>有值</c:v>
                </c:pt>
              </c:strCache>
            </c:strRef>
          </c:tx>
          <c:spPr>
            <a:solidFill>
              <a:schemeClr val="accent2"/>
            </a:solidFill>
            <a:ln>
              <a:noFill/>
            </a:ln>
            <a:effectLst/>
          </c:spPr>
          <c:invertIfNegative val="0"/>
          <c:dLbls>
            <c:delete val="1"/>
          </c:dLbls>
          <c:cat>
            <c:strRef>
              <c:f>Sheet1!$A$2:$A$3</c:f>
              <c:strCache>
                <c:ptCount val="2"/>
                <c:pt idx="0">
                  <c:v>Sex</c:v>
                </c:pt>
                <c:pt idx="1">
                  <c:v>Service3_level</c:v>
                </c:pt>
              </c:strCache>
            </c:strRef>
          </c:cat>
          <c:val>
            <c:numRef>
              <c:f>Sheet1!$C$2:$C$3</c:f>
              <c:numCache>
                <c:formatCode>General</c:formatCode>
                <c:ptCount val="2"/>
                <c:pt idx="0">
                  <c:v>0.25</c:v>
                </c:pt>
                <c:pt idx="1">
                  <c:v>0.04</c:v>
                </c:pt>
              </c:numCache>
            </c:numRef>
          </c:val>
        </c:ser>
        <c:dLbls>
          <c:showLegendKey val="0"/>
          <c:showVal val="0"/>
          <c:showCatName val="0"/>
          <c:showSerName val="0"/>
          <c:showPercent val="0"/>
          <c:showBubbleSize val="0"/>
        </c:dLbls>
        <c:gapWidth val="219"/>
        <c:overlap val="-27"/>
        <c:axId val="298656983"/>
        <c:axId val="554339058"/>
      </c:barChart>
      <c:catAx>
        <c:axId val="29865698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54339058"/>
        <c:crosses val="autoZero"/>
        <c:auto val="1"/>
        <c:lblAlgn val="ctr"/>
        <c:lblOffset val="100"/>
        <c:noMultiLvlLbl val="0"/>
      </c:catAx>
      <c:valAx>
        <c:axId val="55433905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98656983"/>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p>
      </c:txPr>
    </c:title>
    <c:autoTitleDeleted val="0"/>
    <c:plotArea>
      <c:layout>
        <c:manualLayout>
          <c:layoutTarget val="inner"/>
          <c:xMode val="edge"/>
          <c:yMode val="edge"/>
          <c:x val="0.0640824010439321"/>
          <c:y val="0.143200231917669"/>
          <c:w val="0.78474"/>
          <c:h val="0.67952"/>
        </c:manualLayout>
      </c:layout>
      <c:barChart>
        <c:barDir val="col"/>
        <c:grouping val="clustered"/>
        <c:varyColors val="0"/>
        <c:ser>
          <c:idx val="0"/>
          <c:order val="0"/>
          <c:tx>
            <c:strRef>
              <c:f>Sheet1!$B$1</c:f>
              <c:strCache>
                <c:ptCount val="1"/>
                <c:pt idx="0">
                  <c:v>类别数目</c:v>
                </c:pt>
              </c:strCache>
            </c:strRef>
          </c:tx>
          <c:spPr>
            <a:solidFill>
              <a:schemeClr val="accent1"/>
            </a:solidFill>
            <a:ln>
              <a:noFill/>
            </a:ln>
            <a:effectLst/>
          </c:spPr>
          <c:invertIfNegative val="0"/>
          <c:dLbls>
            <c:delete val="1"/>
          </c:dLbls>
          <c:cat>
            <c:strRef>
              <c:f>Sheet1!$A$2:$A$5</c:f>
              <c:strCache>
                <c:ptCount val="4"/>
                <c:pt idx="0">
                  <c:v>login_cnt_period1</c:v>
                </c:pt>
                <c:pt idx="1">
                  <c:v>login_cnt_period2</c:v>
                </c:pt>
                <c:pt idx="2">
                  <c:v>city</c:v>
                </c:pt>
                <c:pt idx="3">
                  <c:v>ip_cnt</c:v>
                </c:pt>
              </c:strCache>
            </c:strRef>
          </c:cat>
          <c:val>
            <c:numRef>
              <c:f>Sheet1!$B$2:$B$5</c:f>
              <c:numCache>
                <c:formatCode>General</c:formatCode>
                <c:ptCount val="4"/>
                <c:pt idx="0">
                  <c:v>2692</c:v>
                </c:pt>
                <c:pt idx="1">
                  <c:v>1566</c:v>
                </c:pt>
                <c:pt idx="2">
                  <c:v>361</c:v>
                </c:pt>
                <c:pt idx="3">
                  <c:v>193</c:v>
                </c:pt>
              </c:numCache>
            </c:numRef>
          </c:val>
        </c:ser>
        <c:dLbls>
          <c:showLegendKey val="0"/>
          <c:showVal val="0"/>
          <c:showCatName val="0"/>
          <c:showSerName val="0"/>
          <c:showPercent val="0"/>
          <c:showBubbleSize val="0"/>
        </c:dLbls>
        <c:gapWidth val="219"/>
        <c:overlap val="-27"/>
        <c:axId val="36766874"/>
        <c:axId val="176823412"/>
        <c:extLst>
          <c:ext xmlns:c15="http://schemas.microsoft.com/office/drawing/2012/chart" uri="{02D57815-91ED-43cb-92C2-25804820EDAC}">
            <c15:filteredBarSeries>
              <c15:ser>
                <c:idx val="1"/>
                <c:order val="1"/>
                <c:tx>
                  <c:strRef>
                    <c:extLst>
                      <c:ext uri="{02D57815-91ED-43cb-92C2-25804820EDAC}">
                        <c15:formulaRef>
                          <c15:sqref>Sheet1!#REF!</c15:sqref>
                        </c15:formulaRef>
                      </c:ext>
                    </c:extLst>
                    <c:strCache>
                      <c:ptCount val="1"/>
                      <c:pt idx="0">
                        <c:v/>
                      </c:pt>
                    </c:strCache>
                  </c:strRef>
                </c:tx>
                <c:spPr>
                  <a:solidFill>
                    <a:schemeClr val="accent2"/>
                  </a:solidFill>
                  <a:ln>
                    <a:noFill/>
                  </a:ln>
                  <a:effectLst/>
                </c:spPr>
                <c:invertIfNegative val="0"/>
                <c:dLbls>
                  <c:delete val="1"/>
                </c:dLbls>
                <c:cat>
                  <c:strRef>
                    <c:extLst>
                      <c:ext uri="{02D57815-91ED-43cb-92C2-25804820EDAC}">
                        <c15:fullRef>
                          <c15:sqref/>
                        </c15:fullRef>
                        <c15:formulaRef>
                          <c15:sqref>Sheet1!$A$2:$A$5</c15:sqref>
                        </c15:formulaRef>
                      </c:ext>
                    </c:extLst>
                    <c:strCache>
                      <c:ptCount val="4"/>
                      <c:pt idx="0">
                        <c:v>login_cnt_period1</c:v>
                      </c:pt>
                      <c:pt idx="1">
                        <c:v>login_cnt_period2</c:v>
                      </c:pt>
                      <c:pt idx="2">
                        <c:v>city</c:v>
                      </c:pt>
                      <c:pt idx="3">
                        <c:v>ip_cnt</c:v>
                      </c:pt>
                    </c:strCache>
                  </c:strRef>
                </c:cat>
                <c:val>
                  <c:numRef>
                    <c:extLst>
                      <c:ext uri="{02D57815-91ED-43cb-92C2-25804820EDAC}">
                        <c15:formulaRef>
                          <c15:sqref>Sheet1!#REF!</c15:sqref>
                        </c15:formulaRef>
                      </c:ext>
                    </c:extLst>
                    <c:numCache>
                      <c:formatCode>General</c:formatCode>
                      <c:ptCount val="1"/>
                      <c:pt idx="0">
                        <c:v>1</c:v>
                      </c:pt>
                    </c:numCache>
                  </c:numRef>
                </c:val>
              </c15:ser>
            </c15:filteredBarSeries>
            <c15:filteredBarSeries>
              <c15:ser>
                <c:idx val="2"/>
                <c:order val="2"/>
                <c:tx>
                  <c:strRef>
                    <c:extLst>
                      <c:ext uri="{02D57815-91ED-43cb-92C2-25804820EDAC}">
                        <c15:formulaRef>
                          <c15:sqref>Sheet1!#REF!</c15:sqref>
                        </c15:formulaRef>
                      </c:ext>
                    </c:extLst>
                    <c:strCache>
                      <c:ptCount val="1"/>
                      <c:pt idx="0">
                        <c:v/>
                      </c:pt>
                    </c:strCache>
                  </c:strRef>
                </c:tx>
                <c:spPr>
                  <a:solidFill>
                    <a:schemeClr val="accent3"/>
                  </a:solidFill>
                  <a:ln>
                    <a:noFill/>
                  </a:ln>
                  <a:effectLst/>
                </c:spPr>
                <c:invertIfNegative val="0"/>
                <c:dLbls>
                  <c:delete val="1"/>
                </c:dLbls>
                <c:cat>
                  <c:strRef>
                    <c:extLst>
                      <c:ext uri="{02D57815-91ED-43cb-92C2-25804820EDAC}">
                        <c15:fullRef>
                          <c15:sqref/>
                        </c15:fullRef>
                        <c15:formulaRef>
                          <c15:sqref>Sheet1!$A$2:$A$5</c15:sqref>
                        </c15:formulaRef>
                      </c:ext>
                    </c:extLst>
                    <c:strCache>
                      <c:ptCount val="4"/>
                      <c:pt idx="0">
                        <c:v>login_cnt_period1</c:v>
                      </c:pt>
                      <c:pt idx="1">
                        <c:v>login_cnt_period2</c:v>
                      </c:pt>
                      <c:pt idx="2">
                        <c:v>city</c:v>
                      </c:pt>
                      <c:pt idx="3">
                        <c:v>ip_cnt</c:v>
                      </c:pt>
                    </c:strCache>
                  </c:strRef>
                </c:cat>
                <c:val>
                  <c:numRef>
                    <c:extLst>
                      <c:ext uri="{02D57815-91ED-43cb-92C2-25804820EDAC}">
                        <c15:formulaRef>
                          <c15:sqref>Sheet1!#REF!</c15:sqref>
                        </c15:formulaRef>
                      </c:ext>
                    </c:extLst>
                    <c:numCache>
                      <c:formatCode>General</c:formatCode>
                      <c:ptCount val="1"/>
                      <c:pt idx="0">
                        <c:v>1</c:v>
                      </c:pt>
                    </c:numCache>
                  </c:numRef>
                </c:val>
              </c15:ser>
            </c15:filteredBarSeries>
          </c:ext>
        </c:extLst>
      </c:barChart>
      <c:catAx>
        <c:axId val="3676687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76823412"/>
        <c:crosses val="autoZero"/>
        <c:auto val="1"/>
        <c:lblAlgn val="ctr"/>
        <c:lblOffset val="100"/>
        <c:noMultiLvlLbl val="0"/>
      </c:catAx>
      <c:valAx>
        <c:axId val="1768234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6766874"/>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68.png"/><Relationship Id="rId1" Type="http://schemas.openxmlformats.org/officeDocument/2006/relationships/image" Target="../media/image67.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Slide Number Placeholder 1"/>
          <p:cNvSpPr txBox="1">
            <a:spLocks noChangeAspect="1"/>
          </p:cNvSpPr>
          <p:nvPr/>
        </p:nvSpPr>
        <p:spPr>
          <a:xfrm>
            <a:off x="0" y="8678204"/>
            <a:ext cx="6858000" cy="465796"/>
          </a:xfrm>
          <a:prstGeom prst="rect">
            <a:avLst/>
          </a:prstGeom>
          <a:gradFill>
            <a:gsLst>
              <a:gs pos="0">
                <a:srgbClr val="00517E"/>
              </a:gs>
              <a:gs pos="100000">
                <a:srgbClr val="04304B"/>
              </a:gs>
            </a:gsLst>
            <a:path path="circle">
              <a:fillToRect l="50000" t="50000" r="50000" b="50000"/>
            </a:path>
          </a:gradFill>
        </p:spPr>
        <p:txBody>
          <a:bodyPr vert="horz" lIns="274320" tIns="92958" rIns="185916" bIns="92958"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r>
              <a:rPr lang="en-US" sz="1000" dirty="0">
                <a:solidFill>
                  <a:schemeClr val="bg1"/>
                </a:solidFill>
              </a:rPr>
              <a:t>Page </a:t>
            </a:r>
            <a:fld id="{114C7B2E-8ACE-7A49-BC19-183EB2D79019}" type="slidenum">
              <a:rPr lang="en-US" sz="1000" dirty="0" smtClean="0">
                <a:solidFill>
                  <a:schemeClr val="bg1"/>
                </a:solidFill>
              </a:rPr>
            </a:fld>
            <a:endParaRPr lang="en-US" sz="1000" dirty="0">
              <a:solidFill>
                <a:schemeClr val="bg1"/>
              </a:solidFill>
            </a:endParaRPr>
          </a:p>
        </p:txBody>
      </p:sp>
      <p:sp>
        <p:nvSpPr>
          <p:cNvPr id="8" name="TextBox 2"/>
          <p:cNvSpPr txBox="1"/>
          <p:nvPr/>
        </p:nvSpPr>
        <p:spPr>
          <a:xfrm>
            <a:off x="2493335" y="8710991"/>
            <a:ext cx="1871330" cy="215444"/>
          </a:xfrm>
          <a:prstGeom prst="rect">
            <a:avLst/>
          </a:prstGeom>
          <a:noFill/>
        </p:spPr>
        <p:txBody>
          <a:bodyPr wrap="square" rtlCol="0" anchor="ctr">
            <a:spAutoFit/>
          </a:bodyPr>
          <a:lstStyle/>
          <a:p>
            <a:pPr algn="ctr"/>
            <a:r>
              <a:rPr lang="en-US" sz="800" dirty="0">
                <a:solidFill>
                  <a:schemeClr val="bg1"/>
                </a:solidFill>
                <a:latin typeface="+mn-lt"/>
              </a:rPr>
              <a:t>sas.com</a:t>
            </a:r>
            <a:endParaRPr lang="en-US" sz="800" dirty="0">
              <a:solidFill>
                <a:schemeClr val="bg1"/>
              </a:solidFill>
              <a:latin typeface="+mn-lt"/>
            </a:endParaRPr>
          </a:p>
        </p:txBody>
      </p:sp>
      <p:sp>
        <p:nvSpPr>
          <p:cNvPr id="9" name="Textbox 3"/>
          <p:cNvSpPr>
            <a:spLocks noChangeAspect="1"/>
          </p:cNvSpPr>
          <p:nvPr/>
        </p:nvSpPr>
        <p:spPr>
          <a:xfrm>
            <a:off x="2148840" y="8823960"/>
            <a:ext cx="2560320" cy="246888"/>
          </a:xfrm>
          <a:prstGeom prst="rect">
            <a:avLst/>
          </a:prstGeom>
        </p:spPr>
        <p:txBody>
          <a:bodyPr wrap="square" anchor="ctr" anchorCtr="0">
            <a:spAutoFit/>
          </a:bodyPr>
          <a:lstStyle/>
          <a:p>
            <a:pPr algn="ctr" defTabSz="278765" eaLnBrk="0" hangingPunct="0">
              <a:defRPr/>
            </a:pPr>
            <a:r>
              <a:rPr lang="en-US" sz="500" kern="300" spc="51" dirty="0">
                <a:solidFill>
                  <a:srgbClr val="0871B1"/>
                </a:solidFill>
                <a:latin typeface="Calibri" panose="020F0502020204030204" charset="0"/>
                <a:ea typeface="Calibri" panose="020F0502020204030204" charset="0"/>
                <a:cs typeface="Arial" panose="020B0604020202020204" pitchFamily="34" charset="0"/>
              </a:rPr>
              <a:t>Company Confidential - For Internal Use Only</a:t>
            </a:r>
            <a:br>
              <a:rPr lang="en-US" sz="500" kern="300" spc="51" dirty="0">
                <a:solidFill>
                  <a:srgbClr val="0871B1"/>
                </a:solidFill>
                <a:latin typeface="Calibri" panose="020F0502020204030204" charset="0"/>
                <a:ea typeface="Calibri" panose="020F0502020204030204" charset="0"/>
                <a:cs typeface="Arial" panose="020B0604020202020204" pitchFamily="34" charset="0"/>
              </a:rPr>
            </a:br>
            <a:r>
              <a:rPr lang="en-US" sz="500" kern="300" spc="51" dirty="0">
                <a:solidFill>
                  <a:srgbClr val="0871B1"/>
                </a:solidFill>
                <a:latin typeface="Calibri" panose="020F0502020204030204" charset="0"/>
                <a:ea typeface="Calibri" panose="020F0502020204030204" charset="0"/>
                <a:cs typeface="Arial" panose="020B0604020202020204" pitchFamily="34" charset="0"/>
              </a:rPr>
              <a:t>Copyright © SAS Institute </a:t>
            </a:r>
            <a:r>
              <a:rPr lang="en-US" sz="500" kern="300" spc="51" dirty="0">
                <a:solidFill>
                  <a:srgbClr val="0871B1"/>
                </a:solidFill>
                <a:ea typeface="Calibri" panose="020F0502020204030204" charset="0"/>
                <a:cs typeface="Arial" panose="020B0604020202020204" pitchFamily="34" charset="0"/>
              </a:rPr>
              <a:t>Inc</a:t>
            </a:r>
            <a:r>
              <a:rPr lang="en-US" sz="500" kern="300" spc="51" dirty="0">
                <a:solidFill>
                  <a:srgbClr val="0871B1"/>
                </a:solidFill>
                <a:latin typeface="Calibri" panose="020F0502020204030204" charset="0"/>
                <a:ea typeface="Calibri" panose="020F0502020204030204" charset="0"/>
                <a:cs typeface="Arial" panose="020B0604020202020204" pitchFamily="34" charset="0"/>
              </a:rPr>
              <a:t>. All rights reserved.</a:t>
            </a:r>
            <a:endParaRPr lang="en-US" sz="500" kern="300" spc="51" dirty="0">
              <a:solidFill>
                <a:srgbClr val="0871B1"/>
              </a:solidFill>
              <a:latin typeface="Calibri" panose="020F0502020204030204" charset="0"/>
              <a:ea typeface="Calibri" panose="020F0502020204030204" charset="0"/>
              <a:cs typeface="Arial" panose="020B0604020202020204" pitchFamily="34" charset="0"/>
            </a:endParaRPr>
          </a:p>
        </p:txBody>
      </p:sp>
      <p:pic>
        <p:nvPicPr>
          <p:cNvPr id="6"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71746" y="0"/>
            <a:ext cx="2514508" cy="1244554"/>
          </a:xfrm>
          <a:prstGeom prst="rect">
            <a:avLst/>
          </a:prstGeom>
        </p:spPr>
      </p:pic>
      <p:pic>
        <p:nvPicPr>
          <p:cNvPr id="7"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9261" y="8785834"/>
            <a:ext cx="558779" cy="253991"/>
          </a:xfrm>
          <a:prstGeom prst="rect">
            <a:avLst/>
          </a:prstGeom>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68.png"/><Relationship Id="rId1" Type="http://schemas.openxmlformats.org/officeDocument/2006/relationships/image" Target="../media/image67.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1"/>
          <p:cNvSpPr>
            <a:spLocks noGrp="1" noRot="1" noChangeAspect="1"/>
          </p:cNvSpPr>
          <p:nvPr>
            <p:ph type="sldImg" idx="2"/>
          </p:nvPr>
        </p:nvSpPr>
        <p:spPr>
          <a:xfrm>
            <a:off x="641097" y="1161288"/>
            <a:ext cx="5575807" cy="3136392"/>
          </a:xfrm>
          <a:prstGeom prst="rect">
            <a:avLst/>
          </a:prstGeom>
          <a:noFill/>
          <a:ln w="12700">
            <a:solidFill>
              <a:schemeClr val="bg1">
                <a:lumMod val="85000"/>
              </a:schemeClr>
            </a:solidFill>
          </a:ln>
        </p:spPr>
        <p:txBody>
          <a:bodyPr vert="horz" lIns="91440" tIns="45720" rIns="91440" bIns="45720" rtlCol="0" anchor="ctr"/>
          <a:lstStyle/>
          <a:p>
            <a:endParaRPr lang="en-US" dirty="0"/>
          </a:p>
        </p:txBody>
      </p:sp>
      <p:sp>
        <p:nvSpPr>
          <p:cNvPr id="5" name="Notes Placeholder 2"/>
          <p:cNvSpPr>
            <a:spLocks noGrp="1"/>
          </p:cNvSpPr>
          <p:nvPr>
            <p:ph type="body" sz="quarter" idx="3"/>
          </p:nvPr>
        </p:nvSpPr>
        <p:spPr>
          <a:xfrm>
            <a:off x="635508" y="4471416"/>
            <a:ext cx="5586984" cy="4105656"/>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10" name="Slide Number Placeholder 3"/>
          <p:cNvSpPr txBox="1">
            <a:spLocks noChangeAspect="1"/>
          </p:cNvSpPr>
          <p:nvPr/>
        </p:nvSpPr>
        <p:spPr>
          <a:xfrm>
            <a:off x="0" y="8678204"/>
            <a:ext cx="6858000" cy="465796"/>
          </a:xfrm>
          <a:prstGeom prst="rect">
            <a:avLst/>
          </a:prstGeom>
          <a:gradFill>
            <a:gsLst>
              <a:gs pos="0">
                <a:srgbClr val="00517E"/>
              </a:gs>
              <a:gs pos="100000">
                <a:srgbClr val="04304B"/>
              </a:gs>
            </a:gsLst>
            <a:path path="circle">
              <a:fillToRect l="50000" t="50000" r="50000" b="50000"/>
            </a:path>
          </a:gradFill>
        </p:spPr>
        <p:txBody>
          <a:bodyPr vert="horz" lIns="274320" tIns="92958" rIns="185916" bIns="92958" rtlCol="0" anchor="ctr" anchorCtr="0"/>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r>
              <a:rPr lang="en-US" sz="1000" dirty="0">
                <a:solidFill>
                  <a:schemeClr val="bg1"/>
                </a:solidFill>
              </a:rPr>
              <a:t>Page </a:t>
            </a:r>
            <a:fld id="{114C7B2E-8ACE-7A49-BC19-183EB2D79019}" type="slidenum">
              <a:rPr lang="en-US" sz="1000" dirty="0" smtClean="0">
                <a:solidFill>
                  <a:schemeClr val="bg1"/>
                </a:solidFill>
              </a:rPr>
            </a:fld>
            <a:endParaRPr lang="en-US" sz="1000" dirty="0">
              <a:solidFill>
                <a:schemeClr val="bg1"/>
              </a:solidFill>
            </a:endParaRPr>
          </a:p>
        </p:txBody>
      </p:sp>
      <p:sp>
        <p:nvSpPr>
          <p:cNvPr id="11" name="Textbox 4"/>
          <p:cNvSpPr>
            <a:spLocks noChangeAspect="1"/>
          </p:cNvSpPr>
          <p:nvPr/>
        </p:nvSpPr>
        <p:spPr>
          <a:xfrm>
            <a:off x="2148840" y="8825066"/>
            <a:ext cx="2560320" cy="246888"/>
          </a:xfrm>
          <a:prstGeom prst="rect">
            <a:avLst/>
          </a:prstGeom>
        </p:spPr>
        <p:txBody>
          <a:bodyPr wrap="square" anchor="ctr" anchorCtr="0">
            <a:spAutoFit/>
          </a:bodyPr>
          <a:lstStyle/>
          <a:p>
            <a:pPr algn="ctr" defTabSz="278765" eaLnBrk="0" hangingPunct="0">
              <a:defRPr/>
            </a:pPr>
            <a:r>
              <a:rPr lang="en-US" sz="500" kern="300" spc="51" dirty="0">
                <a:solidFill>
                  <a:srgbClr val="0871B1"/>
                </a:solidFill>
                <a:latin typeface="Calibri" panose="020F0502020204030204" charset="0"/>
                <a:ea typeface="Calibri" panose="020F0502020204030204" charset="0"/>
                <a:cs typeface="Arial" panose="020B0604020202020204" pitchFamily="34" charset="0"/>
              </a:rPr>
              <a:t>Company Confidential - For Internal Use Only</a:t>
            </a:r>
            <a:br>
              <a:rPr lang="en-US" sz="500" kern="300" spc="51" dirty="0">
                <a:solidFill>
                  <a:srgbClr val="0871B1"/>
                </a:solidFill>
                <a:latin typeface="Calibri" panose="020F0502020204030204" charset="0"/>
                <a:ea typeface="Calibri" panose="020F0502020204030204" charset="0"/>
                <a:cs typeface="Arial" panose="020B0604020202020204" pitchFamily="34" charset="0"/>
              </a:rPr>
            </a:br>
            <a:r>
              <a:rPr lang="en-US" sz="500" kern="300" spc="51" dirty="0">
                <a:solidFill>
                  <a:srgbClr val="0871B1"/>
                </a:solidFill>
                <a:latin typeface="Calibri" panose="020F0502020204030204" charset="0"/>
                <a:ea typeface="Calibri" panose="020F0502020204030204" charset="0"/>
                <a:cs typeface="Arial" panose="020B0604020202020204" pitchFamily="34" charset="0"/>
              </a:rPr>
              <a:t>Copyright © SAS Institute Inc. All rights </a:t>
            </a:r>
            <a:r>
              <a:rPr lang="en-US" sz="500" kern="300" spc="51" dirty="0">
                <a:solidFill>
                  <a:srgbClr val="0871B1"/>
                </a:solidFill>
                <a:latin typeface="+mn-lt"/>
                <a:ea typeface="Calibri" panose="020F0502020204030204" charset="0"/>
                <a:cs typeface="Arial" panose="020B0604020202020204" pitchFamily="34" charset="0"/>
              </a:rPr>
              <a:t>reserved</a:t>
            </a:r>
            <a:r>
              <a:rPr lang="en-US" sz="500" kern="300" spc="51" dirty="0">
                <a:solidFill>
                  <a:srgbClr val="0871B1"/>
                </a:solidFill>
                <a:latin typeface="Calibri" panose="020F0502020204030204" charset="0"/>
                <a:ea typeface="Calibri" panose="020F0502020204030204" charset="0"/>
                <a:cs typeface="Arial" panose="020B0604020202020204" pitchFamily="34" charset="0"/>
              </a:rPr>
              <a:t>.</a:t>
            </a:r>
            <a:endParaRPr lang="en-US" sz="500" kern="300" spc="51" dirty="0">
              <a:solidFill>
                <a:srgbClr val="0871B1"/>
              </a:solidFill>
              <a:latin typeface="Calibri" panose="020F0502020204030204" charset="0"/>
              <a:ea typeface="Calibri" panose="020F0502020204030204" charset="0"/>
              <a:cs typeface="Arial" panose="020B0604020202020204" pitchFamily="34" charset="0"/>
            </a:endParaRPr>
          </a:p>
        </p:txBody>
      </p:sp>
      <p:sp>
        <p:nvSpPr>
          <p:cNvPr id="2" name="TextBox 5"/>
          <p:cNvSpPr txBox="1"/>
          <p:nvPr/>
        </p:nvSpPr>
        <p:spPr>
          <a:xfrm>
            <a:off x="2493335" y="8714232"/>
            <a:ext cx="1871330" cy="215444"/>
          </a:xfrm>
          <a:prstGeom prst="rect">
            <a:avLst/>
          </a:prstGeom>
          <a:noFill/>
        </p:spPr>
        <p:txBody>
          <a:bodyPr wrap="square" rtlCol="0" anchor="ctr">
            <a:spAutoFit/>
          </a:bodyPr>
          <a:lstStyle/>
          <a:p>
            <a:pPr algn="ctr"/>
            <a:r>
              <a:rPr lang="en-US" sz="800" dirty="0">
                <a:solidFill>
                  <a:schemeClr val="bg1"/>
                </a:solidFill>
                <a:latin typeface="+mn-lt"/>
              </a:rPr>
              <a:t>sas.com</a:t>
            </a:r>
            <a:endParaRPr lang="en-US" sz="800" dirty="0">
              <a:solidFill>
                <a:schemeClr val="bg1"/>
              </a:solidFill>
              <a:latin typeface="+mn-lt"/>
            </a:endParaRPr>
          </a:p>
        </p:txBody>
      </p:sp>
      <p:pic>
        <p:nvPicPr>
          <p:cNvPr id="3"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71746" y="0"/>
            <a:ext cx="2514508" cy="1244554"/>
          </a:xfrm>
          <a:prstGeom prst="rect">
            <a:avLst/>
          </a:prstGeom>
        </p:spPr>
      </p:pic>
      <p:pic>
        <p:nvPicPr>
          <p:cNvPr id="12"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9261" y="8785834"/>
            <a:ext cx="558779" cy="253991"/>
          </a:xfrm>
          <a:prstGeom prst="rect">
            <a:avLst/>
          </a:prstGeom>
        </p:spPr>
      </p:pic>
    </p:spTree>
  </p:cSld>
  <p:clrMap bg1="lt1" tx1="dk1" bg2="lt2" tx2="dk2" accent1="accent1" accent2="accent2" accent3="accent3" accent4="accent4" accent5="accent5" accent6="accent6" hlink="hlink" folHlink="folHlink"/>
  <p:notesStyle>
    <a:lvl1pPr marL="171450" indent="-171450" algn="l" defTabSz="365760" rtl="0" eaLnBrk="1" latinLnBrk="0" hangingPunct="1">
      <a:lnSpc>
        <a:spcPct val="85000"/>
      </a:lnSpc>
      <a:spcBef>
        <a:spcPts val="800"/>
      </a:spcBef>
      <a:buClr>
        <a:schemeClr val="tx1"/>
      </a:buClr>
      <a:buSzPct val="80000"/>
      <a:buFont typeface="Arial" panose="020B0604020202020204" pitchFamily="34" charset="0"/>
      <a:buChar char="•"/>
      <a:defRPr sz="1200" kern="1200" baseline="0">
        <a:solidFill>
          <a:schemeClr val="tx1"/>
        </a:solidFill>
        <a:effectLst/>
        <a:latin typeface="+mn-lt"/>
        <a:ea typeface="+mn-ea"/>
        <a:cs typeface="Arial" panose="020B0604020202020204" pitchFamily="34" charset="0"/>
      </a:defRPr>
    </a:lvl1pPr>
    <a:lvl2pPr marL="342900" indent="-165100" algn="l" defTabSz="365760" rtl="0" eaLnBrk="1" latinLnBrk="0" hangingPunct="1">
      <a:lnSpc>
        <a:spcPct val="85000"/>
      </a:lnSpc>
      <a:spcBef>
        <a:spcPts val="800"/>
      </a:spcBef>
      <a:buClr>
        <a:schemeClr val="tx1">
          <a:lumMod val="65000"/>
          <a:lumOff val="35000"/>
        </a:schemeClr>
      </a:buClr>
      <a:buSzPct val="80000"/>
      <a:buFont typeface="Arial" panose="020B0604020202020204" pitchFamily="34" charset="0"/>
      <a:buChar char="•"/>
      <a:defRPr sz="1200" kern="1200" baseline="0">
        <a:solidFill>
          <a:schemeClr val="tx1">
            <a:lumMod val="65000"/>
            <a:lumOff val="35000"/>
          </a:schemeClr>
        </a:solidFill>
        <a:latin typeface="+mn-lt"/>
        <a:ea typeface="+mn-ea"/>
        <a:cs typeface="Arial" panose="020B0604020202020204" pitchFamily="34" charset="0"/>
      </a:defRPr>
    </a:lvl2pPr>
    <a:lvl3pPr marL="516255" indent="-171450" algn="l" defTabSz="365760" rtl="0" eaLnBrk="1" latinLnBrk="0" hangingPunct="1">
      <a:lnSpc>
        <a:spcPct val="85000"/>
      </a:lnSpc>
      <a:spcBef>
        <a:spcPts val="800"/>
      </a:spcBef>
      <a:buClr>
        <a:schemeClr val="tx1">
          <a:lumMod val="65000"/>
          <a:lumOff val="35000"/>
        </a:schemeClr>
      </a:buClr>
      <a:buSzPct val="100000"/>
      <a:buFont typeface="Calibri" panose="020F0502020204030204" charset="0"/>
      <a:buChar char="-"/>
      <a:defRPr sz="1200" kern="1200" baseline="0">
        <a:solidFill>
          <a:schemeClr val="tx1">
            <a:lumMod val="65000"/>
            <a:lumOff val="35000"/>
          </a:schemeClr>
        </a:solidFill>
        <a:latin typeface="+mn-lt"/>
        <a:ea typeface="+mn-ea"/>
        <a:cs typeface="Arial" panose="020B0604020202020204" pitchFamily="34" charset="0"/>
      </a:defRPr>
    </a:lvl3pPr>
    <a:lvl4pPr marL="688975" indent="-173355" algn="l" defTabSz="685800" rtl="0" eaLnBrk="1" latinLnBrk="0" hangingPunct="1">
      <a:lnSpc>
        <a:spcPct val="100000"/>
      </a:lnSpc>
      <a:buClr>
        <a:schemeClr val="tx1">
          <a:lumMod val="65000"/>
          <a:lumOff val="35000"/>
        </a:schemeClr>
      </a:buClr>
      <a:buSzPct val="80000"/>
      <a:buFont typeface="Arial" panose="020B0604020202020204" pitchFamily="34" charset="0"/>
      <a:buChar char="•"/>
      <a:defRPr sz="1200" kern="1200" baseline="0">
        <a:solidFill>
          <a:schemeClr val="tx1">
            <a:lumMod val="65000"/>
            <a:lumOff val="35000"/>
          </a:schemeClr>
        </a:solidFill>
        <a:latin typeface="+mn-lt"/>
        <a:ea typeface="+mn-ea"/>
        <a:cs typeface="Arial" panose="020B0604020202020204" pitchFamily="34" charset="0"/>
      </a:defRPr>
    </a:lvl4pPr>
    <a:lvl5pPr marL="860425" indent="-165100" algn="l" defTabSz="685800" rtl="0" eaLnBrk="1" latinLnBrk="0" hangingPunct="1">
      <a:lnSpc>
        <a:spcPct val="100000"/>
      </a:lnSpc>
      <a:buClr>
        <a:schemeClr val="tx1">
          <a:lumMod val="65000"/>
          <a:lumOff val="35000"/>
        </a:schemeClr>
      </a:buClr>
      <a:buSzPct val="80000"/>
      <a:buFont typeface="Arial" panose="020B0604020202020204" pitchFamily="34" charset="0"/>
      <a:buChar char="•"/>
      <a:defRPr sz="1200" kern="1200" baseline="0">
        <a:solidFill>
          <a:schemeClr val="tx1">
            <a:lumMod val="65000"/>
            <a:lumOff val="35000"/>
          </a:schemeClr>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商业目标（背景 </a:t>
            </a:r>
            <a:r>
              <a:rPr lang="en-US" altLang="zh-CN"/>
              <a:t>/ </a:t>
            </a:r>
            <a:r>
              <a:rPr lang="zh-CN" altLang="en-US"/>
              <a:t>目标 </a:t>
            </a:r>
            <a:r>
              <a:rPr lang="en-US" altLang="zh-CN"/>
              <a:t>/ </a:t>
            </a:r>
            <a:r>
              <a:rPr lang="zh-CN" altLang="en-US"/>
              <a:t>成功标准）</a:t>
            </a:r>
            <a:endParaRPr lang="zh-CN" altLang="en-US"/>
          </a:p>
          <a:p>
            <a:r>
              <a:rPr lang="zh-CN" altLang="en-US"/>
              <a:t>确定数据挖掘目标（挖掘目标 </a:t>
            </a:r>
            <a:r>
              <a:rPr lang="en-US" altLang="zh-CN"/>
              <a:t>/ </a:t>
            </a:r>
            <a:r>
              <a:rPr lang="zh-CN" altLang="en-US"/>
              <a:t>成功标准</a:t>
            </a:r>
            <a:r>
              <a:rPr lang="zh-CN" altLang="en-US"/>
              <a:t>）</a:t>
            </a:r>
            <a:endParaRPr lang="zh-CN" altLang="en-US"/>
          </a:p>
          <a:p>
            <a:r>
              <a:rPr lang="zh-CN" altLang="en-US"/>
              <a:t>数据理解（描述数据报告 </a:t>
            </a:r>
            <a:r>
              <a:rPr lang="en-US" altLang="zh-CN"/>
              <a:t>/ </a:t>
            </a:r>
            <a:r>
              <a:rPr lang="zh-CN" altLang="en-US"/>
              <a:t>数据探索报告 </a:t>
            </a:r>
            <a:r>
              <a:rPr lang="en-US" altLang="zh-CN"/>
              <a:t>/ </a:t>
            </a:r>
            <a:r>
              <a:rPr lang="zh-CN" altLang="en-US"/>
              <a:t>数据质量报告</a:t>
            </a:r>
            <a:r>
              <a:rPr lang="zh-CN" altLang="en-US"/>
              <a:t>）</a:t>
            </a:r>
            <a:endParaRPr lang="zh-CN" altLang="en-US"/>
          </a:p>
          <a:p>
            <a:r>
              <a:rPr lang="zh-CN" altLang="en-US"/>
              <a:t>数据准备（数据集描述 </a:t>
            </a:r>
            <a:r>
              <a:rPr lang="en-US" altLang="zh-CN"/>
              <a:t>/ </a:t>
            </a:r>
            <a:r>
              <a:rPr lang="zh-CN" altLang="en-US"/>
              <a:t>包含排除数据准则 </a:t>
            </a:r>
            <a:r>
              <a:rPr lang="en-US" altLang="zh-CN"/>
              <a:t>/ </a:t>
            </a:r>
            <a:r>
              <a:rPr lang="zh-CN" altLang="en-US"/>
              <a:t>数据清洗报告 </a:t>
            </a:r>
            <a:r>
              <a:rPr lang="en-US" altLang="zh-CN"/>
              <a:t>/ </a:t>
            </a:r>
            <a:r>
              <a:rPr lang="zh-CN" altLang="en-US"/>
              <a:t>数据衍生报告）</a:t>
            </a:r>
            <a:endParaRPr lang="zh-CN" altLang="en-US"/>
          </a:p>
          <a:p>
            <a:r>
              <a:rPr lang="zh-CN" altLang="en-US"/>
              <a:t>建模（选择建模技术 </a:t>
            </a:r>
            <a:r>
              <a:rPr lang="en-US" altLang="zh-CN"/>
              <a:t>/ </a:t>
            </a:r>
            <a:r>
              <a:rPr lang="zh-CN" altLang="en-US"/>
              <a:t>测试设计 </a:t>
            </a:r>
            <a:r>
              <a:rPr lang="en-US" altLang="zh-CN"/>
              <a:t>/ </a:t>
            </a:r>
            <a:r>
              <a:rPr lang="zh-CN" altLang="en-US"/>
              <a:t>构建模型 </a:t>
            </a:r>
            <a:r>
              <a:rPr lang="en-US" altLang="zh-CN"/>
              <a:t>/ </a:t>
            </a:r>
            <a:r>
              <a:rPr lang="zh-CN" altLang="en-US"/>
              <a:t>评估模型）</a:t>
            </a:r>
            <a:endParaRPr lang="zh-CN" altLang="en-US"/>
          </a:p>
          <a:p>
            <a:r>
              <a:rPr lang="zh-CN" altLang="en-US"/>
              <a:t>评价（商业成功标准）</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r>
              <a:rPr lang="zh-CN" altLang="en-US">
                <a:sym typeface="+mn-ea"/>
              </a:rPr>
              <a:t>数据准备（数据集描述 </a:t>
            </a:r>
            <a:r>
              <a:rPr lang="en-US" altLang="zh-CN">
                <a:sym typeface="+mn-ea"/>
              </a:rPr>
              <a:t>/ </a:t>
            </a:r>
            <a:r>
              <a:rPr lang="zh-CN" altLang="en-US">
                <a:sym typeface="+mn-ea"/>
              </a:rPr>
              <a:t>包含排除数据准则 </a:t>
            </a:r>
            <a:r>
              <a:rPr lang="en-US" altLang="zh-CN">
                <a:sym typeface="+mn-ea"/>
              </a:rPr>
              <a:t>/ </a:t>
            </a:r>
            <a:r>
              <a:rPr lang="zh-CN" altLang="en-US">
                <a:sym typeface="+mn-ea"/>
              </a:rPr>
              <a:t>数据清洗报告 </a:t>
            </a:r>
            <a:r>
              <a:rPr lang="en-US" altLang="zh-CN">
                <a:sym typeface="+mn-ea"/>
              </a:rPr>
              <a:t>/ </a:t>
            </a:r>
            <a:r>
              <a:rPr lang="zh-CN" altLang="en-US">
                <a:sym typeface="+mn-ea"/>
              </a:rPr>
              <a:t>数据衍生报告）</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The data is related with direct marketing campaigns of a Portuguese banking institution. The marketing campaigns were based on phone calls. Often, more than one contact to the same client was required, in order to access if the product (bank term deposit) would be ('yes') or not ('no') subscribed.</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r>
              <a:rPr lang="zh-CN" altLang="en-US">
                <a:sym typeface="+mn-ea"/>
              </a:rPr>
              <a:t>数据准备（数据集描述 </a:t>
            </a:r>
            <a:r>
              <a:rPr lang="en-US" altLang="zh-CN">
                <a:sym typeface="+mn-ea"/>
              </a:rPr>
              <a:t>/ </a:t>
            </a:r>
            <a:r>
              <a:rPr lang="zh-CN" altLang="en-US">
                <a:sym typeface="+mn-ea"/>
              </a:rPr>
              <a:t>包含排除数据准则 </a:t>
            </a:r>
            <a:r>
              <a:rPr lang="en-US" altLang="zh-CN">
                <a:sym typeface="+mn-ea"/>
              </a:rPr>
              <a:t>/ </a:t>
            </a:r>
            <a:r>
              <a:rPr lang="zh-CN" altLang="en-US">
                <a:sym typeface="+mn-ea"/>
              </a:rPr>
              <a:t>数据清洗报告 </a:t>
            </a:r>
            <a:r>
              <a:rPr lang="en-US" altLang="zh-CN">
                <a:sym typeface="+mn-ea"/>
              </a:rPr>
              <a:t>/ </a:t>
            </a:r>
            <a:r>
              <a:rPr lang="zh-CN" altLang="en-US">
                <a:sym typeface="+mn-ea"/>
              </a:rPr>
              <a:t>数据衍生报告）</a:t>
            </a:r>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The data is related with direct marketing campaigns of a Portuguese banking institution. The marketing campaigns were based on phone calls. Often, more than one contact to the same client was required, in order to access if the product (bank term deposit) would be ('yes') or not ('no') subscribed.</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The data is related with direct marketing campaigns of a Portuguese banking institution. The marketing campaigns were based on phone calls. Often, more than one contact to the same client was required, in order to access if the product (bank term deposit) would be ('yes') or not ('no') subscribed.</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r>
              <a:rPr lang="zh-CN" altLang="en-US">
                <a:sym typeface="+mn-ea"/>
              </a:rPr>
              <a:t>数据准备（数据集描述 </a:t>
            </a:r>
            <a:r>
              <a:rPr lang="en-US" altLang="zh-CN">
                <a:sym typeface="+mn-ea"/>
              </a:rPr>
              <a:t>/ </a:t>
            </a:r>
            <a:r>
              <a:rPr lang="zh-CN" altLang="en-US">
                <a:sym typeface="+mn-ea"/>
              </a:rPr>
              <a:t>包含排除数据准则 </a:t>
            </a:r>
            <a:r>
              <a:rPr lang="en-US" altLang="zh-CN">
                <a:sym typeface="+mn-ea"/>
              </a:rPr>
              <a:t>/ </a:t>
            </a:r>
            <a:r>
              <a:rPr lang="zh-CN" altLang="en-US">
                <a:sym typeface="+mn-ea"/>
              </a:rPr>
              <a:t>数据清洗报告 </a:t>
            </a:r>
            <a:r>
              <a:rPr lang="en-US" altLang="zh-CN">
                <a:sym typeface="+mn-ea"/>
              </a:rPr>
              <a:t>/ </a:t>
            </a:r>
            <a:r>
              <a:rPr lang="zh-CN" altLang="en-US">
                <a:sym typeface="+mn-ea"/>
              </a:rPr>
              <a:t>数据衍生报告）</a:t>
            </a:r>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r>
              <a:rPr lang="zh-CN" altLang="en-US">
                <a:sym typeface="+mn-ea"/>
              </a:rPr>
              <a:t>数据准备（数据集描述 </a:t>
            </a:r>
            <a:r>
              <a:rPr lang="en-US" altLang="zh-CN">
                <a:sym typeface="+mn-ea"/>
              </a:rPr>
              <a:t>/ </a:t>
            </a:r>
            <a:r>
              <a:rPr lang="zh-CN" altLang="en-US">
                <a:sym typeface="+mn-ea"/>
              </a:rPr>
              <a:t>包含排除数据准则 </a:t>
            </a:r>
            <a:r>
              <a:rPr lang="en-US" altLang="zh-CN">
                <a:sym typeface="+mn-ea"/>
              </a:rPr>
              <a:t>/ </a:t>
            </a:r>
            <a:r>
              <a:rPr lang="zh-CN" altLang="en-US">
                <a:sym typeface="+mn-ea"/>
              </a:rPr>
              <a:t>数据清洗报告 </a:t>
            </a:r>
            <a:r>
              <a:rPr lang="en-US" altLang="zh-CN">
                <a:sym typeface="+mn-ea"/>
              </a:rPr>
              <a:t>/ </a:t>
            </a:r>
            <a:r>
              <a:rPr lang="zh-CN" altLang="en-US">
                <a:sym typeface="+mn-ea"/>
              </a:rPr>
              <a:t>数据衍生报告）</a:t>
            </a:r>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r>
              <a:rPr lang="zh-CN" altLang="en-US">
                <a:sym typeface="+mn-ea"/>
              </a:rPr>
              <a:t>数据准备（数据集描述 </a:t>
            </a:r>
            <a:r>
              <a:rPr lang="en-US" altLang="zh-CN">
                <a:sym typeface="+mn-ea"/>
              </a:rPr>
              <a:t>/ </a:t>
            </a:r>
            <a:r>
              <a:rPr lang="zh-CN" altLang="en-US">
                <a:sym typeface="+mn-ea"/>
              </a:rPr>
              <a:t>包含排除数据准则 </a:t>
            </a:r>
            <a:r>
              <a:rPr lang="en-US" altLang="zh-CN">
                <a:sym typeface="+mn-ea"/>
              </a:rPr>
              <a:t>/ </a:t>
            </a:r>
            <a:r>
              <a:rPr lang="zh-CN" altLang="en-US">
                <a:sym typeface="+mn-ea"/>
              </a:rPr>
              <a:t>数据清洗报告 </a:t>
            </a:r>
            <a:r>
              <a:rPr lang="en-US" altLang="zh-CN">
                <a:sym typeface="+mn-ea"/>
              </a:rPr>
              <a:t>/ </a:t>
            </a:r>
            <a:r>
              <a:rPr lang="zh-CN" altLang="en-US">
                <a:sym typeface="+mn-ea"/>
              </a:rPr>
              <a:t>数据衍生报告）</a:t>
            </a:r>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41350" y="1162050"/>
            <a:ext cx="5575300" cy="3135313"/>
          </a:xfrm>
        </p:spPr>
      </p:sp>
      <p:sp>
        <p:nvSpPr>
          <p:cNvPr id="3" name="备注占位符 2"/>
          <p:cNvSpPr>
            <a:spLocks noGrp="1"/>
          </p:cNvSpPr>
          <p:nvPr>
            <p:ph type="body" idx="1"/>
          </p:nvPr>
        </p:nvSpPr>
        <p:spPr/>
        <p:txBody>
          <a:bodyPr/>
          <a:lstStyle/>
          <a:p>
            <a:r>
              <a:rPr lang="zh-CN" altLang="en-US">
                <a:sym typeface="+mn-ea"/>
              </a:rPr>
              <a:t>数据准备（数据集描述 </a:t>
            </a:r>
            <a:r>
              <a:rPr lang="en-US" altLang="zh-CN">
                <a:sym typeface="+mn-ea"/>
              </a:rPr>
              <a:t>/ </a:t>
            </a:r>
            <a:r>
              <a:rPr lang="zh-CN" altLang="en-US">
                <a:sym typeface="+mn-ea"/>
              </a:rPr>
              <a:t>包含排除数据准则 </a:t>
            </a:r>
            <a:r>
              <a:rPr lang="en-US" altLang="zh-CN">
                <a:sym typeface="+mn-ea"/>
              </a:rPr>
              <a:t>/ </a:t>
            </a:r>
            <a:r>
              <a:rPr lang="zh-CN" altLang="en-US">
                <a:sym typeface="+mn-ea"/>
              </a:rPr>
              <a:t>数据清洗报告 </a:t>
            </a:r>
            <a:r>
              <a:rPr lang="en-US" altLang="zh-CN">
                <a:sym typeface="+mn-ea"/>
              </a:rPr>
              <a:t>/ </a:t>
            </a:r>
            <a:r>
              <a:rPr lang="zh-CN" altLang="en-US">
                <a:sym typeface="+mn-ea"/>
              </a:rPr>
              <a:t>数据衍生报告）</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tags" Target="../tags/tag1.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19412"/>
          <a:stretch>
            <a:fillRect/>
          </a:stretch>
        </p:blipFill>
        <p:spPr>
          <a:xfrm>
            <a:off x="247090" y="1143422"/>
            <a:ext cx="8649821" cy="3812240"/>
          </a:xfrm>
          <a:prstGeom prst="rect">
            <a:avLst/>
          </a:prstGeom>
          <a:noFill/>
        </p:spPr>
      </p:pic>
      <p:pic>
        <p:nvPicPr>
          <p:cNvPr id="8" name="图片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143080" y="388904"/>
            <a:ext cx="1753830" cy="367181"/>
          </a:xfrm>
          <a:prstGeom prst="rect">
            <a:avLst/>
          </a:prstGeom>
        </p:spPr>
      </p:pic>
      <p:sp>
        <p:nvSpPr>
          <p:cNvPr id="2" name="标题 1"/>
          <p:cNvSpPr>
            <a:spLocks noGrp="1"/>
          </p:cNvSpPr>
          <p:nvPr>
            <p:ph type="title"/>
          </p:nvPr>
        </p:nvSpPr>
        <p:spPr>
          <a:xfrm>
            <a:off x="698224" y="1558409"/>
            <a:ext cx="7774885" cy="994172"/>
          </a:xfrm>
        </p:spPr>
        <p:txBody>
          <a:bodyPr anchor="b">
            <a:normAutofit/>
          </a:bodyPr>
          <a:lstStyle>
            <a:lvl1pPr>
              <a:defRPr sz="27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副标题 2"/>
          <p:cNvSpPr>
            <a:spLocks noGrp="1"/>
          </p:cNvSpPr>
          <p:nvPr>
            <p:ph type="subTitle" idx="1"/>
          </p:nvPr>
        </p:nvSpPr>
        <p:spPr>
          <a:xfrm>
            <a:off x="698224" y="2590919"/>
            <a:ext cx="7774885" cy="349001"/>
          </a:xfrm>
        </p:spPr>
        <p:txBody>
          <a:bodyPr anchor="ctr"/>
          <a:lstStyle>
            <a:lvl1pPr marL="0" indent="0" algn="l">
              <a:buNone/>
              <a:defRPr sz="1800">
                <a:solidFill>
                  <a:srgbClr val="FFC000"/>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dirty="0"/>
          </a:p>
        </p:txBody>
      </p:sp>
      <p:sp>
        <p:nvSpPr>
          <p:cNvPr id="9" name="内容占位符 8"/>
          <p:cNvSpPr>
            <a:spLocks noGrp="1"/>
          </p:cNvSpPr>
          <p:nvPr>
            <p:ph sz="quarter" idx="10"/>
          </p:nvPr>
        </p:nvSpPr>
        <p:spPr>
          <a:xfrm>
            <a:off x="697706" y="3463529"/>
            <a:ext cx="4167498" cy="323280"/>
          </a:xfrm>
        </p:spPr>
        <p:txBody>
          <a:bodyPr anchor="ctr">
            <a:normAutofit/>
          </a:bodyPr>
          <a:lstStyle>
            <a:lvl1pPr marL="0" indent="0">
              <a:buNone/>
              <a:defRPr sz="1350">
                <a:solidFill>
                  <a:schemeClr val="bg1"/>
                </a:solidFill>
                <a:latin typeface="宋体" panose="02010600030101010101" pitchFamily="2" charset="-122"/>
                <a:ea typeface="宋体" panose="02010600030101010101" pitchFamily="2" charset="-122"/>
              </a:defRPr>
            </a:lvl1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821569" y="254000"/>
            <a:ext cx="1067693" cy="218815"/>
          </a:xfrm>
          <a:prstGeom prst="rect">
            <a:avLst/>
          </a:prstGeom>
        </p:spPr>
      </p:pic>
      <p:cxnSp>
        <p:nvCxnSpPr>
          <p:cNvPr id="11" name="直线连接符 10"/>
          <p:cNvCxnSpPr/>
          <p:nvPr userDrawn="1"/>
        </p:nvCxnSpPr>
        <p:spPr>
          <a:xfrm>
            <a:off x="414643" y="644129"/>
            <a:ext cx="8491921" cy="0"/>
          </a:xfrm>
          <a:prstGeom prst="line">
            <a:avLst/>
          </a:prstGeom>
          <a:ln w="6350">
            <a:solidFill>
              <a:srgbClr val="005BAD"/>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377010" y="205105"/>
            <a:ext cx="1512252" cy="316604"/>
          </a:xfrm>
          <a:prstGeom prst="rect">
            <a:avLst/>
          </a:prstGeom>
        </p:spPr>
      </p:pic>
      <p:sp>
        <p:nvSpPr>
          <p:cNvPr id="2" name="标题 1"/>
          <p:cNvSpPr>
            <a:spLocks noGrp="1"/>
          </p:cNvSpPr>
          <p:nvPr>
            <p:ph type="title"/>
          </p:nvPr>
        </p:nvSpPr>
        <p:spPr>
          <a:xfrm>
            <a:off x="414644" y="98001"/>
            <a:ext cx="6918605" cy="530811"/>
          </a:xfrm>
        </p:spPr>
        <p:txBody>
          <a:bodyPr anchor="b">
            <a:normAutofit/>
          </a:bodyPr>
          <a:lstStyle>
            <a:lvl1pPr>
              <a:defRPr sz="1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文本占位符 2"/>
          <p:cNvSpPr>
            <a:spLocks noGrp="1"/>
          </p:cNvSpPr>
          <p:nvPr>
            <p:ph type="body" idx="1" hasCustomPrompt="1"/>
          </p:nvPr>
        </p:nvSpPr>
        <p:spPr>
          <a:xfrm>
            <a:off x="628650" y="1088858"/>
            <a:ext cx="7886700" cy="3543864"/>
          </a:xfrm>
          <a:prstGeom prst="rect">
            <a:avLst/>
          </a:prstGeom>
        </p:spPr>
        <p:txBody>
          <a:bodyPr vert="horz" lIns="91440" tIns="45720" rIns="91440" bIns="45720" rtlCol="0">
            <a:normAutofit/>
          </a:bodyPr>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章节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32DE8522-4E96-47B3-AE0A-D3216AB9D3FF}"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幻灯片编号占位符 4"/>
          <p:cNvSpPr>
            <a:spLocks noGrp="1"/>
          </p:cNvSpPr>
          <p:nvPr>
            <p:ph type="sldNum" sz="quarter" idx="12"/>
          </p:nvPr>
        </p:nvSpPr>
        <p:spPr/>
        <p:txBody>
          <a:bodyPr/>
          <a:lstStyle/>
          <a:p>
            <a:fld id="{D1775D31-25E7-49F4-A3CA-A4E1502C9A1B}" type="slidenum">
              <a:rPr lang="zh-CN" altLang="en-US" smtClean="0"/>
            </a:fld>
            <a:endParaRPr lang="zh-CN" altLang="en-US" dirty="0"/>
          </a:p>
        </p:txBody>
      </p:sp>
      <p:sp>
        <p:nvSpPr>
          <p:cNvPr id="6" name="矩形 5"/>
          <p:cNvSpPr/>
          <p:nvPr/>
        </p:nvSpPr>
        <p:spPr>
          <a:xfrm>
            <a:off x="0" y="2015607"/>
            <a:ext cx="9144000" cy="1463889"/>
          </a:xfrm>
          <a:prstGeom prst="rect">
            <a:avLst/>
          </a:prstGeom>
          <a:solidFill>
            <a:srgbClr val="A1D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7" name="矩形 6"/>
          <p:cNvSpPr/>
          <p:nvPr/>
        </p:nvSpPr>
        <p:spPr>
          <a:xfrm>
            <a:off x="0" y="2111300"/>
            <a:ext cx="9144000" cy="1463889"/>
          </a:xfrm>
          <a:prstGeom prst="rect">
            <a:avLst/>
          </a:prstGeom>
          <a:solidFill>
            <a:srgbClr val="005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143080" y="388904"/>
            <a:ext cx="1753830" cy="367181"/>
          </a:xfrm>
          <a:prstGeom prst="rect">
            <a:avLst/>
          </a:prstGeom>
        </p:spPr>
      </p:pic>
      <p:sp>
        <p:nvSpPr>
          <p:cNvPr id="9" name="标题 1"/>
          <p:cNvSpPr>
            <a:spLocks noGrp="1"/>
          </p:cNvSpPr>
          <p:nvPr>
            <p:ph type="title"/>
          </p:nvPr>
        </p:nvSpPr>
        <p:spPr>
          <a:xfrm>
            <a:off x="628650" y="2303145"/>
            <a:ext cx="8515350" cy="994410"/>
          </a:xfrm>
        </p:spPr>
        <p:txBody>
          <a:bodyPr>
            <a:normAutofit/>
          </a:bodyPr>
          <a:lstStyle>
            <a:lvl1pPr>
              <a:defRPr sz="27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cxnSp>
        <p:nvCxnSpPr>
          <p:cNvPr id="8" name="直接连接符 39"/>
          <p:cNvCxnSpPr/>
          <p:nvPr/>
        </p:nvCxnSpPr>
        <p:spPr>
          <a:xfrm flipH="1">
            <a:off x="2159581" y="-131564"/>
            <a:ext cx="2003542" cy="5506322"/>
          </a:xfrm>
          <a:prstGeom prst="line">
            <a:avLst/>
          </a:prstGeom>
          <a:ln w="76200">
            <a:solidFill>
              <a:srgbClr val="A1D8F7"/>
            </a:solidFill>
          </a:ln>
        </p:spPr>
        <p:style>
          <a:lnRef idx="1">
            <a:schemeClr val="accent1"/>
          </a:lnRef>
          <a:fillRef idx="0">
            <a:schemeClr val="accent1"/>
          </a:fillRef>
          <a:effectRef idx="0">
            <a:schemeClr val="accent1"/>
          </a:effectRef>
          <a:fontRef idx="minor">
            <a:schemeClr val="tx1"/>
          </a:fontRef>
        </p:style>
      </p:cxnSp>
      <p:sp>
        <p:nvSpPr>
          <p:cNvPr id="16" name="任意形状 15"/>
          <p:cNvSpPr/>
          <p:nvPr/>
        </p:nvSpPr>
        <p:spPr>
          <a:xfrm rot="1205142">
            <a:off x="3504195" y="-958170"/>
            <a:ext cx="7755175" cy="7666470"/>
          </a:xfrm>
          <a:custGeom>
            <a:avLst/>
            <a:gdLst>
              <a:gd name="connsiteX0" fmla="*/ 0 w 10340233"/>
              <a:gd name="connsiteY0" fmla="*/ 2919844 h 10221960"/>
              <a:gd name="connsiteX1" fmla="*/ 7985022 w 10340233"/>
              <a:gd name="connsiteY1" fmla="*/ 0 h 10221960"/>
              <a:gd name="connsiteX2" fmla="*/ 10340233 w 10340233"/>
              <a:gd name="connsiteY2" fmla="*/ 6440897 h 10221960"/>
              <a:gd name="connsiteX3" fmla="*/ 0 w 10340233"/>
              <a:gd name="connsiteY3" fmla="*/ 10221960 h 10221960"/>
              <a:gd name="connsiteX4" fmla="*/ 0 w 10340233"/>
              <a:gd name="connsiteY4" fmla="*/ 2919844 h 1022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233" h="10221960">
                <a:moveTo>
                  <a:pt x="0" y="2919844"/>
                </a:moveTo>
                <a:lnTo>
                  <a:pt x="7985022" y="0"/>
                </a:lnTo>
                <a:lnTo>
                  <a:pt x="10340233" y="6440897"/>
                </a:lnTo>
                <a:lnTo>
                  <a:pt x="0" y="10221960"/>
                </a:lnTo>
                <a:lnTo>
                  <a:pt x="0" y="2919844"/>
                </a:lnTo>
                <a:close/>
              </a:path>
            </a:pathLst>
          </a:custGeom>
          <a:solidFill>
            <a:srgbClr val="005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solidFill>
                <a:sysClr val="windowText" lastClr="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85071" y="388904"/>
            <a:ext cx="1753830" cy="367181"/>
          </a:xfrm>
          <a:prstGeom prst="rect">
            <a:avLst/>
          </a:prstGeom>
        </p:spPr>
      </p:pic>
      <p:sp>
        <p:nvSpPr>
          <p:cNvPr id="6" name="i$ļîdè"/>
          <p:cNvSpPr/>
          <p:nvPr/>
        </p:nvSpPr>
        <p:spPr>
          <a:xfrm>
            <a:off x="4572000" y="870148"/>
            <a:ext cx="435656" cy="421372"/>
          </a:xfrm>
          <a:prstGeom prst="rect">
            <a:avLst/>
          </a:prstGeom>
          <a:solidFill>
            <a:schemeClr val="bg1">
              <a:lumMod val="9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914400"/>
            <a:r>
              <a:rPr lang="en-US" altLang="zh-CN" sz="1500" b="1" i="1" dirty="0">
                <a:solidFill>
                  <a:schemeClr val="tx1"/>
                </a:solidFill>
                <a:latin typeface="微软雅黑" panose="020B0503020204020204" pitchFamily="34" charset="-122"/>
                <a:ea typeface="微软雅黑" panose="020B0503020204020204" pitchFamily="34" charset="-122"/>
              </a:rPr>
              <a:t>01</a:t>
            </a:r>
            <a:endParaRPr lang="zh-CN" altLang="en-US" sz="1500" b="1" i="1" dirty="0">
              <a:solidFill>
                <a:schemeClr val="tx1"/>
              </a:solidFill>
              <a:latin typeface="微软雅黑" panose="020B0503020204020204" pitchFamily="34" charset="-122"/>
              <a:ea typeface="微软雅黑" panose="020B0503020204020204" pitchFamily="34" charset="-122"/>
            </a:endParaRPr>
          </a:p>
        </p:txBody>
      </p:sp>
      <p:sp>
        <p:nvSpPr>
          <p:cNvPr id="7" name="i$ľiḓè"/>
          <p:cNvSpPr/>
          <p:nvPr/>
        </p:nvSpPr>
        <p:spPr>
          <a:xfrm>
            <a:off x="4572000" y="1590689"/>
            <a:ext cx="435656" cy="421372"/>
          </a:xfrm>
          <a:prstGeom prst="rect">
            <a:avLst/>
          </a:prstGeom>
          <a:solidFill>
            <a:schemeClr val="bg1">
              <a:lumMod val="9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lvl="0" algn="ctr" defTabSz="914400"/>
            <a:r>
              <a:rPr lang="en-US" altLang="zh-CN" sz="1500" b="1" i="1" dirty="0">
                <a:solidFill>
                  <a:schemeClr val="tx1"/>
                </a:solidFill>
                <a:latin typeface="微软雅黑" panose="020B0503020204020204" pitchFamily="34" charset="-122"/>
                <a:ea typeface="微软雅黑" panose="020B0503020204020204" pitchFamily="34" charset="-122"/>
              </a:rPr>
              <a:t>02</a:t>
            </a:r>
            <a:endParaRPr lang="zh-CN" altLang="en-US" sz="1500" b="1" i="1" dirty="0">
              <a:solidFill>
                <a:schemeClr val="tx1"/>
              </a:solidFill>
              <a:latin typeface="微软雅黑" panose="020B0503020204020204" pitchFamily="34" charset="-122"/>
              <a:ea typeface="微软雅黑" panose="020B0503020204020204" pitchFamily="34" charset="-122"/>
            </a:endParaRPr>
          </a:p>
        </p:txBody>
      </p:sp>
      <p:sp>
        <p:nvSpPr>
          <p:cNvPr id="9" name="íṩḷiďe"/>
          <p:cNvSpPr/>
          <p:nvPr/>
        </p:nvSpPr>
        <p:spPr>
          <a:xfrm>
            <a:off x="4572000" y="2311223"/>
            <a:ext cx="435656" cy="421372"/>
          </a:xfrm>
          <a:prstGeom prst="rect">
            <a:avLst/>
          </a:prstGeom>
          <a:solidFill>
            <a:schemeClr val="bg1">
              <a:lumMod val="9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lvl="0" algn="ctr" defTabSz="914400"/>
            <a:r>
              <a:rPr lang="en-US" altLang="zh-CN" sz="1500" b="1" i="1" dirty="0">
                <a:solidFill>
                  <a:schemeClr val="tx1"/>
                </a:solidFill>
                <a:latin typeface="微软雅黑" panose="020B0503020204020204" pitchFamily="34" charset="-122"/>
                <a:ea typeface="微软雅黑" panose="020B0503020204020204" pitchFamily="34" charset="-122"/>
              </a:rPr>
              <a:t>03</a:t>
            </a:r>
            <a:endParaRPr lang="zh-CN" altLang="en-US" sz="1500" b="1" i="1" dirty="0">
              <a:solidFill>
                <a:schemeClr val="tx1"/>
              </a:solidFill>
              <a:latin typeface="微软雅黑" panose="020B0503020204020204" pitchFamily="34" charset="-122"/>
              <a:ea typeface="微软雅黑" panose="020B0503020204020204" pitchFamily="34" charset="-122"/>
            </a:endParaRPr>
          </a:p>
        </p:txBody>
      </p:sp>
      <p:sp>
        <p:nvSpPr>
          <p:cNvPr id="10" name="ïṣľíďè"/>
          <p:cNvSpPr/>
          <p:nvPr/>
        </p:nvSpPr>
        <p:spPr>
          <a:xfrm>
            <a:off x="4572000" y="3031760"/>
            <a:ext cx="435656" cy="421372"/>
          </a:xfrm>
          <a:prstGeom prst="rect">
            <a:avLst/>
          </a:prstGeom>
          <a:solidFill>
            <a:schemeClr val="bg1">
              <a:lumMod val="9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lvl="0" algn="ctr" defTabSz="914400"/>
            <a:r>
              <a:rPr lang="en-US" altLang="zh-CN" sz="1500" b="1" i="1" dirty="0">
                <a:solidFill>
                  <a:schemeClr val="tx1"/>
                </a:solidFill>
                <a:latin typeface="微软雅黑" panose="020B0503020204020204" pitchFamily="34" charset="-122"/>
                <a:ea typeface="微软雅黑" panose="020B0503020204020204" pitchFamily="34" charset="-122"/>
              </a:rPr>
              <a:t>04</a:t>
            </a:r>
            <a:endParaRPr lang="zh-CN" altLang="en-US" sz="1500" b="1" i="1" dirty="0">
              <a:solidFill>
                <a:schemeClr val="tx1"/>
              </a:solidFill>
              <a:latin typeface="微软雅黑" panose="020B0503020204020204" pitchFamily="34" charset="-122"/>
              <a:ea typeface="微软雅黑" panose="020B0503020204020204" pitchFamily="34" charset="-122"/>
            </a:endParaRPr>
          </a:p>
        </p:txBody>
      </p:sp>
      <p:sp>
        <p:nvSpPr>
          <p:cNvPr id="11" name="îṧḻïďe"/>
          <p:cNvSpPr/>
          <p:nvPr/>
        </p:nvSpPr>
        <p:spPr>
          <a:xfrm>
            <a:off x="4572000" y="3752298"/>
            <a:ext cx="435656" cy="421372"/>
          </a:xfrm>
          <a:prstGeom prst="rect">
            <a:avLst/>
          </a:prstGeom>
          <a:solidFill>
            <a:schemeClr val="bg1">
              <a:lumMod val="9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lvl="0" algn="ctr" defTabSz="914400"/>
            <a:r>
              <a:rPr lang="en-US" altLang="zh-CN" sz="1500" b="1" i="1" dirty="0">
                <a:solidFill>
                  <a:schemeClr val="tx1"/>
                </a:solidFill>
                <a:latin typeface="微软雅黑" panose="020B0503020204020204" pitchFamily="34" charset="-122"/>
                <a:ea typeface="微软雅黑" panose="020B0503020204020204" pitchFamily="34" charset="-122"/>
              </a:rPr>
              <a:t>05</a:t>
            </a:r>
            <a:endParaRPr lang="zh-CN" altLang="en-US" sz="1500" b="1" i="1" dirty="0">
              <a:solidFill>
                <a:schemeClr val="tx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4572000" y="1441106"/>
            <a:ext cx="3456674"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572000" y="2161640"/>
            <a:ext cx="3456674"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72000" y="2882177"/>
            <a:ext cx="3456674"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72000" y="3602715"/>
            <a:ext cx="3456674"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572000" y="4323251"/>
            <a:ext cx="3456674"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18" name="文本占位符 28"/>
          <p:cNvSpPr>
            <a:spLocks noGrp="1"/>
          </p:cNvSpPr>
          <p:nvPr>
            <p:ph type="body" sz="quarter" idx="10"/>
          </p:nvPr>
        </p:nvSpPr>
        <p:spPr>
          <a:xfrm>
            <a:off x="5037679" y="873620"/>
            <a:ext cx="2990996" cy="421367"/>
          </a:xfrm>
        </p:spPr>
        <p:txBody>
          <a:bodyPr vert="horz" lIns="91440" tIns="45720" rIns="91440" bIns="45720" rtlCol="0" anchor="ctr">
            <a:normAutofit/>
          </a:bodyPr>
          <a:lstStyle>
            <a:lvl1pPr>
              <a:defRPr lang="zh-CN" altLang="en-US" sz="1500" b="0" smtClean="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defRPr>
            </a:lvl1pPr>
          </a:lstStyle>
          <a:p>
            <a:pPr marL="0" lvl="0" indent="0">
              <a:buNone/>
            </a:pPr>
            <a:r>
              <a:rPr lang="zh-CN" altLang="en-US"/>
              <a:t>单击此处编辑母版文本样式</a:t>
            </a:r>
            <a:endParaRPr lang="zh-CN" altLang="en-US"/>
          </a:p>
        </p:txBody>
      </p:sp>
      <p:sp>
        <p:nvSpPr>
          <p:cNvPr id="19" name="文本占位符 28"/>
          <p:cNvSpPr>
            <a:spLocks noGrp="1"/>
          </p:cNvSpPr>
          <p:nvPr>
            <p:ph type="body" sz="quarter" idx="11"/>
          </p:nvPr>
        </p:nvSpPr>
        <p:spPr>
          <a:xfrm>
            <a:off x="5037679" y="1590691"/>
            <a:ext cx="2990996" cy="421367"/>
          </a:xfrm>
        </p:spPr>
        <p:txBody>
          <a:bodyPr vert="horz" lIns="91440" tIns="45720" rIns="91440" bIns="45720" rtlCol="0" anchor="ctr">
            <a:normAutofit/>
          </a:bodyPr>
          <a:lstStyle>
            <a:lvl1pPr>
              <a:defRPr lang="zh-CN" altLang="en-US" sz="1500" b="0" smtClean="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defRPr>
            </a:lvl1pPr>
          </a:lstStyle>
          <a:p>
            <a:pPr marL="0" lvl="0" indent="0">
              <a:buNone/>
            </a:pPr>
            <a:r>
              <a:rPr lang="zh-CN" altLang="en-US"/>
              <a:t>单击此处编辑母版文本样式</a:t>
            </a:r>
            <a:endParaRPr lang="zh-CN" altLang="en-US"/>
          </a:p>
        </p:txBody>
      </p:sp>
      <p:sp>
        <p:nvSpPr>
          <p:cNvPr id="20" name="文本占位符 28"/>
          <p:cNvSpPr>
            <a:spLocks noGrp="1"/>
          </p:cNvSpPr>
          <p:nvPr>
            <p:ph type="body" sz="quarter" idx="12"/>
          </p:nvPr>
        </p:nvSpPr>
        <p:spPr>
          <a:xfrm>
            <a:off x="5037679" y="2311221"/>
            <a:ext cx="2990996" cy="421367"/>
          </a:xfrm>
        </p:spPr>
        <p:txBody>
          <a:bodyPr vert="horz" lIns="91440" tIns="45720" rIns="91440" bIns="45720" rtlCol="0" anchor="ctr">
            <a:normAutofit/>
          </a:bodyPr>
          <a:lstStyle>
            <a:lvl1pPr>
              <a:defRPr lang="zh-CN" altLang="en-US" sz="1500" b="0" smtClean="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defRPr>
            </a:lvl1pPr>
          </a:lstStyle>
          <a:p>
            <a:pPr marL="0" lvl="0" indent="0">
              <a:buNone/>
            </a:pPr>
            <a:r>
              <a:rPr lang="zh-CN" altLang="en-US"/>
              <a:t>单击此处编辑母版文本样式</a:t>
            </a:r>
            <a:endParaRPr lang="zh-CN" altLang="en-US"/>
          </a:p>
        </p:txBody>
      </p:sp>
      <p:sp>
        <p:nvSpPr>
          <p:cNvPr id="21" name="文本占位符 28"/>
          <p:cNvSpPr>
            <a:spLocks noGrp="1"/>
          </p:cNvSpPr>
          <p:nvPr>
            <p:ph type="body" sz="quarter" idx="13"/>
          </p:nvPr>
        </p:nvSpPr>
        <p:spPr>
          <a:xfrm>
            <a:off x="5037679" y="3031757"/>
            <a:ext cx="2990996" cy="421367"/>
          </a:xfrm>
        </p:spPr>
        <p:txBody>
          <a:bodyPr vert="horz" lIns="91440" tIns="45720" rIns="91440" bIns="45720" rtlCol="0" anchor="ctr">
            <a:normAutofit/>
          </a:bodyPr>
          <a:lstStyle>
            <a:lvl1pPr>
              <a:defRPr lang="zh-CN" altLang="en-US" sz="1500" b="0" smtClean="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defRPr>
            </a:lvl1pPr>
          </a:lstStyle>
          <a:p>
            <a:pPr marL="0" lvl="0" indent="0">
              <a:buNone/>
            </a:pPr>
            <a:r>
              <a:rPr lang="zh-CN" altLang="en-US"/>
              <a:t>单击此处编辑母版文本样式</a:t>
            </a:r>
            <a:endParaRPr lang="zh-CN" altLang="en-US"/>
          </a:p>
        </p:txBody>
      </p:sp>
      <p:sp>
        <p:nvSpPr>
          <p:cNvPr id="22" name="文本占位符 28"/>
          <p:cNvSpPr>
            <a:spLocks noGrp="1"/>
          </p:cNvSpPr>
          <p:nvPr>
            <p:ph type="body" sz="quarter" idx="14"/>
          </p:nvPr>
        </p:nvSpPr>
        <p:spPr>
          <a:xfrm>
            <a:off x="5037679" y="3752287"/>
            <a:ext cx="2990996" cy="421367"/>
          </a:xfrm>
        </p:spPr>
        <p:txBody>
          <a:bodyPr vert="horz" lIns="91440" tIns="45720" rIns="91440" bIns="45720" rtlCol="0" anchor="ctr">
            <a:normAutofit/>
          </a:bodyPr>
          <a:lstStyle>
            <a:lvl1pPr>
              <a:defRPr lang="zh-CN" altLang="en-US" sz="1500" b="0" smtClean="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defRPr>
            </a:lvl1pPr>
          </a:lstStyle>
          <a:p>
            <a:pPr marL="0" lvl="0" indent="0">
              <a:buNone/>
            </a:pPr>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129" name="图片 128"/>
          <p:cNvPicPr>
            <a:picLocks noChangeAspect="1"/>
          </p:cNvPicPr>
          <p:nvPr userDrawn="1"/>
        </p:nvPicPr>
        <p:blipFill rotWithShape="1">
          <a:blip r:embed="rId2">
            <a:extLst>
              <a:ext uri="{28A0092B-C50C-407E-A947-70E740481C1C}">
                <a14:useLocalDpi xmlns:a14="http://schemas.microsoft.com/office/drawing/2010/main" val="0"/>
              </a:ext>
            </a:extLst>
          </a:blip>
          <a:srcRect t="19412"/>
          <a:stretch>
            <a:fillRect/>
          </a:stretch>
        </p:blipFill>
        <p:spPr>
          <a:xfrm>
            <a:off x="247090" y="1143422"/>
            <a:ext cx="8649821" cy="3812240"/>
          </a:xfrm>
          <a:prstGeom prst="rect">
            <a:avLst/>
          </a:prstGeom>
          <a:noFill/>
        </p:spPr>
      </p:pic>
      <p:pic>
        <p:nvPicPr>
          <p:cNvPr id="130" name="图片 12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143080" y="388904"/>
            <a:ext cx="1753830" cy="367181"/>
          </a:xfrm>
          <a:prstGeom prst="rect">
            <a:avLst/>
          </a:prstGeom>
        </p:spPr>
      </p:pic>
      <p:sp>
        <p:nvSpPr>
          <p:cNvPr id="131" name="标题 1"/>
          <p:cNvSpPr>
            <a:spLocks noGrp="1"/>
          </p:cNvSpPr>
          <p:nvPr>
            <p:ph type="title" hasCustomPrompt="1"/>
          </p:nvPr>
        </p:nvSpPr>
        <p:spPr>
          <a:xfrm>
            <a:off x="698500" y="2147570"/>
            <a:ext cx="4403725" cy="994410"/>
          </a:xfrm>
        </p:spPr>
        <p:txBody>
          <a:bodyPr anchor="b">
            <a:normAutofit/>
          </a:bodyPr>
          <a:lstStyle>
            <a:lvl1pPr algn="ctr">
              <a:defRPr sz="3300" b="1">
                <a:solidFill>
                  <a:schemeClr val="bg1"/>
                </a:solidFill>
                <a:latin typeface="微软雅黑" panose="020B0503020204020204" pitchFamily="34" charset="-122"/>
                <a:ea typeface="微软雅黑" panose="020B0503020204020204" pitchFamily="34" charset="-122"/>
              </a:defRPr>
            </a:lvl1pPr>
          </a:lstStyle>
          <a:p>
            <a:r>
              <a:rPr lang="zh-CN" altLang="en-US"/>
              <a:t>THANKS</a:t>
            </a:r>
            <a:endParaRPr lang="zh-CN" altLang="en-US" dirty="0"/>
          </a:p>
        </p:txBody>
      </p:sp>
      <p:grpSp>
        <p:nvGrpSpPr>
          <p:cNvPr id="6" name="04d6a620-babe-49c4-83ae-c4e9f77d006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4"/>
            </p:custDataLst>
          </p:nvPr>
        </p:nvGrpSpPr>
        <p:grpSpPr>
          <a:xfrm>
            <a:off x="5811682" y="2566548"/>
            <a:ext cx="3040893" cy="2312925"/>
            <a:chOff x="2959100" y="957263"/>
            <a:chExt cx="6879138" cy="5232321"/>
          </a:xfrm>
        </p:grpSpPr>
        <p:sp>
          <p:nvSpPr>
            <p:cNvPr id="7" name="ïšļïďê"/>
            <p:cNvSpPr/>
            <p:nvPr/>
          </p:nvSpPr>
          <p:spPr bwMode="auto">
            <a:xfrm>
              <a:off x="3154363" y="5437188"/>
              <a:ext cx="6075363" cy="469900"/>
            </a:xfrm>
            <a:prstGeom prst="ellipse">
              <a:avLst/>
            </a:pr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8" name="îŝḷíďe"/>
            <p:cNvSpPr/>
            <p:nvPr/>
          </p:nvSpPr>
          <p:spPr>
            <a:xfrm>
              <a:off x="3730758" y="3412153"/>
              <a:ext cx="4730484" cy="2365731"/>
            </a:xfrm>
            <a:prstGeom prst="rect">
              <a:avLst/>
            </a:prstGeom>
          </p:spPr>
          <p:txBody>
            <a:bodyPr wrap="square" lIns="67500" tIns="35100" rIns="67500" bIns="35100">
              <a:prstTxWarp prst="textPlain">
                <a:avLst/>
              </a:prstTxWarp>
              <a:normAutofit fontScale="47500" lnSpcReduction="20000"/>
            </a:bodyPr>
            <a:lstStyle/>
            <a:p>
              <a:r>
                <a:rPr lang="zh-CN" altLang="en-US" sz="14925" dirty="0">
                  <a:solidFill>
                    <a:schemeClr val="bg1"/>
                  </a:solidFill>
                  <a:latin typeface="微软雅黑" panose="020B0503020204020204" pitchFamily="34" charset="-122"/>
                  <a:ea typeface="微软雅黑" panose="020B0503020204020204" pitchFamily="34" charset="-122"/>
                </a:rPr>
                <a:t>FAQ</a:t>
              </a:r>
              <a:endParaRPr lang="zh-CN" altLang="en-US" sz="14925" dirty="0">
                <a:solidFill>
                  <a:schemeClr val="bg1"/>
                </a:solidFill>
                <a:latin typeface="微软雅黑" panose="020B0503020204020204" pitchFamily="34" charset="-122"/>
                <a:ea typeface="微软雅黑" panose="020B0503020204020204" pitchFamily="34" charset="-122"/>
              </a:endParaRPr>
            </a:p>
          </p:txBody>
        </p:sp>
        <p:sp>
          <p:nvSpPr>
            <p:cNvPr id="9" name="î$líḑè"/>
            <p:cNvSpPr/>
            <p:nvPr/>
          </p:nvSpPr>
          <p:spPr bwMode="auto">
            <a:xfrm>
              <a:off x="3487738" y="1468438"/>
              <a:ext cx="827088" cy="338138"/>
            </a:xfrm>
            <a:custGeom>
              <a:avLst/>
              <a:gdLst>
                <a:gd name="T0" fmla="*/ 216 w 220"/>
                <a:gd name="T1" fmla="*/ 90 h 90"/>
                <a:gd name="T2" fmla="*/ 199 w 220"/>
                <a:gd name="T3" fmla="*/ 55 h 90"/>
                <a:gd name="T4" fmla="*/ 165 w 220"/>
                <a:gd name="T5" fmla="*/ 54 h 90"/>
                <a:gd name="T6" fmla="*/ 147 w 220"/>
                <a:gd name="T7" fmla="*/ 24 h 90"/>
                <a:gd name="T8" fmla="*/ 127 w 220"/>
                <a:gd name="T9" fmla="*/ 29 h 90"/>
                <a:gd name="T10" fmla="*/ 112 w 220"/>
                <a:gd name="T11" fmla="*/ 11 h 90"/>
                <a:gd name="T12" fmla="*/ 62 w 220"/>
                <a:gd name="T13" fmla="*/ 20 h 90"/>
                <a:gd name="T14" fmla="*/ 47 w 220"/>
                <a:gd name="T15" fmla="*/ 57 h 90"/>
                <a:gd name="T16" fmla="*/ 19 w 220"/>
                <a:gd name="T17" fmla="*/ 55 h 90"/>
                <a:gd name="T18" fmla="*/ 3 w 220"/>
                <a:gd name="T19" fmla="*/ 90 h 90"/>
                <a:gd name="T20" fmla="*/ 216 w 220"/>
                <a:gd name="T2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90">
                  <a:moveTo>
                    <a:pt x="216" y="90"/>
                  </a:moveTo>
                  <a:cubicBezTo>
                    <a:pt x="220" y="75"/>
                    <a:pt x="211" y="62"/>
                    <a:pt x="199" y="55"/>
                  </a:cubicBezTo>
                  <a:cubicBezTo>
                    <a:pt x="188" y="49"/>
                    <a:pt x="176" y="50"/>
                    <a:pt x="165" y="54"/>
                  </a:cubicBezTo>
                  <a:cubicBezTo>
                    <a:pt x="164" y="41"/>
                    <a:pt x="162" y="27"/>
                    <a:pt x="147" y="24"/>
                  </a:cubicBezTo>
                  <a:cubicBezTo>
                    <a:pt x="140" y="23"/>
                    <a:pt x="133" y="25"/>
                    <a:pt x="127" y="29"/>
                  </a:cubicBezTo>
                  <a:cubicBezTo>
                    <a:pt x="124" y="22"/>
                    <a:pt x="119" y="16"/>
                    <a:pt x="112" y="11"/>
                  </a:cubicBezTo>
                  <a:cubicBezTo>
                    <a:pt x="95" y="0"/>
                    <a:pt x="74" y="3"/>
                    <a:pt x="62" y="20"/>
                  </a:cubicBezTo>
                  <a:cubicBezTo>
                    <a:pt x="58" y="25"/>
                    <a:pt x="50" y="42"/>
                    <a:pt x="47" y="57"/>
                  </a:cubicBezTo>
                  <a:cubicBezTo>
                    <a:pt x="39" y="53"/>
                    <a:pt x="30" y="51"/>
                    <a:pt x="19" y="55"/>
                  </a:cubicBezTo>
                  <a:cubicBezTo>
                    <a:pt x="4" y="60"/>
                    <a:pt x="0" y="76"/>
                    <a:pt x="3" y="90"/>
                  </a:cubicBezTo>
                  <a:lnTo>
                    <a:pt x="216" y="90"/>
                  </a:lnTo>
                  <a:close/>
                </a:path>
              </a:pathLst>
            </a:custGeom>
            <a:solidFill>
              <a:srgbClr val="81E3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0" name="iśliḍê"/>
            <p:cNvSpPr/>
            <p:nvPr/>
          </p:nvSpPr>
          <p:spPr bwMode="auto">
            <a:xfrm>
              <a:off x="8196263" y="3370263"/>
              <a:ext cx="777875" cy="338138"/>
            </a:xfrm>
            <a:custGeom>
              <a:avLst/>
              <a:gdLst>
                <a:gd name="T0" fmla="*/ 202 w 207"/>
                <a:gd name="T1" fmla="*/ 90 h 90"/>
                <a:gd name="T2" fmla="*/ 205 w 207"/>
                <a:gd name="T3" fmla="*/ 73 h 90"/>
                <a:gd name="T4" fmla="*/ 186 w 207"/>
                <a:gd name="T5" fmla="*/ 50 h 90"/>
                <a:gd name="T6" fmla="*/ 161 w 207"/>
                <a:gd name="T7" fmla="*/ 47 h 90"/>
                <a:gd name="T8" fmla="*/ 153 w 207"/>
                <a:gd name="T9" fmla="*/ 29 h 90"/>
                <a:gd name="T10" fmla="*/ 135 w 207"/>
                <a:gd name="T11" fmla="*/ 21 h 90"/>
                <a:gd name="T12" fmla="*/ 122 w 207"/>
                <a:gd name="T13" fmla="*/ 26 h 90"/>
                <a:gd name="T14" fmla="*/ 79 w 207"/>
                <a:gd name="T15" fmla="*/ 8 h 90"/>
                <a:gd name="T16" fmla="*/ 69 w 207"/>
                <a:gd name="T17" fmla="*/ 40 h 90"/>
                <a:gd name="T18" fmla="*/ 72 w 207"/>
                <a:gd name="T19" fmla="*/ 49 h 90"/>
                <a:gd name="T20" fmla="*/ 20 w 207"/>
                <a:gd name="T21" fmla="*/ 45 h 90"/>
                <a:gd name="T22" fmla="*/ 10 w 207"/>
                <a:gd name="T23" fmla="*/ 90 h 90"/>
                <a:gd name="T24" fmla="*/ 202 w 207"/>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90">
                  <a:moveTo>
                    <a:pt x="202" y="90"/>
                  </a:moveTo>
                  <a:cubicBezTo>
                    <a:pt x="205" y="86"/>
                    <a:pt x="207" y="81"/>
                    <a:pt x="205" y="73"/>
                  </a:cubicBezTo>
                  <a:cubicBezTo>
                    <a:pt x="202" y="63"/>
                    <a:pt x="195" y="56"/>
                    <a:pt x="186" y="50"/>
                  </a:cubicBezTo>
                  <a:cubicBezTo>
                    <a:pt x="177" y="45"/>
                    <a:pt x="170" y="47"/>
                    <a:pt x="161" y="47"/>
                  </a:cubicBezTo>
                  <a:cubicBezTo>
                    <a:pt x="160" y="47"/>
                    <a:pt x="155" y="31"/>
                    <a:pt x="153" y="29"/>
                  </a:cubicBezTo>
                  <a:cubicBezTo>
                    <a:pt x="149" y="23"/>
                    <a:pt x="142" y="21"/>
                    <a:pt x="135" y="21"/>
                  </a:cubicBezTo>
                  <a:cubicBezTo>
                    <a:pt x="130" y="21"/>
                    <a:pt x="126" y="23"/>
                    <a:pt x="122" y="26"/>
                  </a:cubicBezTo>
                  <a:cubicBezTo>
                    <a:pt x="113" y="11"/>
                    <a:pt x="96" y="0"/>
                    <a:pt x="79" y="8"/>
                  </a:cubicBezTo>
                  <a:cubicBezTo>
                    <a:pt x="67" y="13"/>
                    <a:pt x="67" y="29"/>
                    <a:pt x="69" y="40"/>
                  </a:cubicBezTo>
                  <a:cubicBezTo>
                    <a:pt x="69" y="42"/>
                    <a:pt x="70" y="46"/>
                    <a:pt x="72" y="49"/>
                  </a:cubicBezTo>
                  <a:cubicBezTo>
                    <a:pt x="56" y="40"/>
                    <a:pt x="36" y="37"/>
                    <a:pt x="20" y="45"/>
                  </a:cubicBezTo>
                  <a:cubicBezTo>
                    <a:pt x="2" y="54"/>
                    <a:pt x="0" y="75"/>
                    <a:pt x="10" y="90"/>
                  </a:cubicBezTo>
                  <a:lnTo>
                    <a:pt x="202" y="90"/>
                  </a:lnTo>
                  <a:close/>
                </a:path>
              </a:pathLst>
            </a:custGeom>
            <a:solidFill>
              <a:srgbClr val="81E3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1" name="îSļîḑê"/>
            <p:cNvSpPr/>
            <p:nvPr/>
          </p:nvSpPr>
          <p:spPr bwMode="auto">
            <a:xfrm>
              <a:off x="2959100" y="4746626"/>
              <a:ext cx="849313" cy="371475"/>
            </a:xfrm>
            <a:custGeom>
              <a:avLst/>
              <a:gdLst>
                <a:gd name="T0" fmla="*/ 223 w 226"/>
                <a:gd name="T1" fmla="*/ 99 h 99"/>
                <a:gd name="T2" fmla="*/ 207 w 226"/>
                <a:gd name="T3" fmla="*/ 66 h 99"/>
                <a:gd name="T4" fmla="*/ 196 w 226"/>
                <a:gd name="T5" fmla="*/ 21 h 99"/>
                <a:gd name="T6" fmla="*/ 155 w 226"/>
                <a:gd name="T7" fmla="*/ 29 h 99"/>
                <a:gd name="T8" fmla="*/ 126 w 226"/>
                <a:gd name="T9" fmla="*/ 4 h 99"/>
                <a:gd name="T10" fmla="*/ 97 w 226"/>
                <a:gd name="T11" fmla="*/ 31 h 99"/>
                <a:gd name="T12" fmla="*/ 85 w 226"/>
                <a:gd name="T13" fmla="*/ 25 h 99"/>
                <a:gd name="T14" fmla="*/ 51 w 226"/>
                <a:gd name="T15" fmla="*/ 32 h 99"/>
                <a:gd name="T16" fmla="*/ 44 w 226"/>
                <a:gd name="T17" fmla="*/ 45 h 99"/>
                <a:gd name="T18" fmla="*/ 6 w 226"/>
                <a:gd name="T19" fmla="*/ 65 h 99"/>
                <a:gd name="T20" fmla="*/ 10 w 226"/>
                <a:gd name="T21" fmla="*/ 99 h 99"/>
                <a:gd name="T22" fmla="*/ 223 w 226"/>
                <a:gd name="T2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6" h="99">
                  <a:moveTo>
                    <a:pt x="223" y="99"/>
                  </a:moveTo>
                  <a:cubicBezTo>
                    <a:pt x="226" y="87"/>
                    <a:pt x="217" y="75"/>
                    <a:pt x="207" y="66"/>
                  </a:cubicBezTo>
                  <a:cubicBezTo>
                    <a:pt x="214" y="50"/>
                    <a:pt x="215" y="31"/>
                    <a:pt x="196" y="21"/>
                  </a:cubicBezTo>
                  <a:cubicBezTo>
                    <a:pt x="182" y="14"/>
                    <a:pt x="166" y="19"/>
                    <a:pt x="155" y="29"/>
                  </a:cubicBezTo>
                  <a:cubicBezTo>
                    <a:pt x="150" y="15"/>
                    <a:pt x="142" y="0"/>
                    <a:pt x="126" y="4"/>
                  </a:cubicBezTo>
                  <a:cubicBezTo>
                    <a:pt x="112" y="6"/>
                    <a:pt x="102" y="18"/>
                    <a:pt x="97" y="31"/>
                  </a:cubicBezTo>
                  <a:cubicBezTo>
                    <a:pt x="94" y="29"/>
                    <a:pt x="90" y="26"/>
                    <a:pt x="85" y="25"/>
                  </a:cubicBezTo>
                  <a:cubicBezTo>
                    <a:pt x="75" y="21"/>
                    <a:pt x="59" y="24"/>
                    <a:pt x="51" y="32"/>
                  </a:cubicBezTo>
                  <a:cubicBezTo>
                    <a:pt x="47" y="36"/>
                    <a:pt x="45" y="40"/>
                    <a:pt x="44" y="45"/>
                  </a:cubicBezTo>
                  <a:cubicBezTo>
                    <a:pt x="31" y="47"/>
                    <a:pt x="12" y="53"/>
                    <a:pt x="6" y="65"/>
                  </a:cubicBezTo>
                  <a:cubicBezTo>
                    <a:pt x="0" y="77"/>
                    <a:pt x="2" y="89"/>
                    <a:pt x="10" y="99"/>
                  </a:cubicBezTo>
                  <a:lnTo>
                    <a:pt x="223" y="99"/>
                  </a:lnTo>
                  <a:close/>
                </a:path>
              </a:pathLst>
            </a:custGeom>
            <a:solidFill>
              <a:srgbClr val="81E3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2" name="ïṥľîḑe"/>
            <p:cNvSpPr/>
            <p:nvPr/>
          </p:nvSpPr>
          <p:spPr bwMode="auto">
            <a:xfrm>
              <a:off x="5246688" y="3224213"/>
              <a:ext cx="1423988" cy="1423988"/>
            </a:xfrm>
            <a:custGeom>
              <a:avLst/>
              <a:gdLst>
                <a:gd name="T0" fmla="*/ 379 w 379"/>
                <a:gd name="T1" fmla="*/ 200 h 379"/>
                <a:gd name="T2" fmla="*/ 365 w 379"/>
                <a:gd name="T3" fmla="*/ 162 h 379"/>
                <a:gd name="T4" fmla="*/ 326 w 379"/>
                <a:gd name="T5" fmla="*/ 142 h 379"/>
                <a:gd name="T6" fmla="*/ 322 w 379"/>
                <a:gd name="T7" fmla="*/ 102 h 379"/>
                <a:gd name="T8" fmla="*/ 331 w 379"/>
                <a:gd name="T9" fmla="*/ 63 h 379"/>
                <a:gd name="T10" fmla="*/ 294 w 379"/>
                <a:gd name="T11" fmla="*/ 46 h 379"/>
                <a:gd name="T12" fmla="*/ 253 w 379"/>
                <a:gd name="T13" fmla="*/ 59 h 379"/>
                <a:gd name="T14" fmla="*/ 221 w 379"/>
                <a:gd name="T15" fmla="*/ 35 h 379"/>
                <a:gd name="T16" fmla="*/ 200 w 379"/>
                <a:gd name="T17" fmla="*/ 0 h 379"/>
                <a:gd name="T18" fmla="*/ 162 w 379"/>
                <a:gd name="T19" fmla="*/ 14 h 379"/>
                <a:gd name="T20" fmla="*/ 142 w 379"/>
                <a:gd name="T21" fmla="*/ 53 h 379"/>
                <a:gd name="T22" fmla="*/ 102 w 379"/>
                <a:gd name="T23" fmla="*/ 58 h 379"/>
                <a:gd name="T24" fmla="*/ 63 w 379"/>
                <a:gd name="T25" fmla="*/ 48 h 379"/>
                <a:gd name="T26" fmla="*/ 46 w 379"/>
                <a:gd name="T27" fmla="*/ 85 h 379"/>
                <a:gd name="T28" fmla="*/ 59 w 379"/>
                <a:gd name="T29" fmla="*/ 127 h 379"/>
                <a:gd name="T30" fmla="*/ 34 w 379"/>
                <a:gd name="T31" fmla="*/ 158 h 379"/>
                <a:gd name="T32" fmla="*/ 0 w 379"/>
                <a:gd name="T33" fmla="*/ 179 h 379"/>
                <a:gd name="T34" fmla="*/ 14 w 379"/>
                <a:gd name="T35" fmla="*/ 217 h 379"/>
                <a:gd name="T36" fmla="*/ 53 w 379"/>
                <a:gd name="T37" fmla="*/ 238 h 379"/>
                <a:gd name="T38" fmla="*/ 57 w 379"/>
                <a:gd name="T39" fmla="*/ 277 h 379"/>
                <a:gd name="T40" fmla="*/ 48 w 379"/>
                <a:gd name="T41" fmla="*/ 316 h 379"/>
                <a:gd name="T42" fmla="*/ 85 w 379"/>
                <a:gd name="T43" fmla="*/ 334 h 379"/>
                <a:gd name="T44" fmla="*/ 127 w 379"/>
                <a:gd name="T45" fmla="*/ 320 h 379"/>
                <a:gd name="T46" fmla="*/ 158 w 379"/>
                <a:gd name="T47" fmla="*/ 345 h 379"/>
                <a:gd name="T48" fmla="*/ 179 w 379"/>
                <a:gd name="T49" fmla="*/ 379 h 379"/>
                <a:gd name="T50" fmla="*/ 217 w 379"/>
                <a:gd name="T51" fmla="*/ 366 h 379"/>
                <a:gd name="T52" fmla="*/ 237 w 379"/>
                <a:gd name="T53" fmla="*/ 327 h 379"/>
                <a:gd name="T54" fmla="*/ 277 w 379"/>
                <a:gd name="T55" fmla="*/ 322 h 379"/>
                <a:gd name="T56" fmla="*/ 316 w 379"/>
                <a:gd name="T57" fmla="*/ 331 h 379"/>
                <a:gd name="T58" fmla="*/ 333 w 379"/>
                <a:gd name="T59" fmla="*/ 295 h 379"/>
                <a:gd name="T60" fmla="*/ 320 w 379"/>
                <a:gd name="T61" fmla="*/ 253 h 379"/>
                <a:gd name="T62" fmla="*/ 345 w 379"/>
                <a:gd name="T63" fmla="*/ 221 h 379"/>
                <a:gd name="T64" fmla="*/ 117 w 379"/>
                <a:gd name="T65" fmla="*/ 190 h 379"/>
                <a:gd name="T66" fmla="*/ 262 w 379"/>
                <a:gd name="T67" fmla="*/ 190 h 379"/>
                <a:gd name="T68" fmla="*/ 117 w 379"/>
                <a:gd name="T69" fmla="*/ 19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9" h="379">
                  <a:moveTo>
                    <a:pt x="365" y="217"/>
                  </a:moveTo>
                  <a:cubicBezTo>
                    <a:pt x="373" y="216"/>
                    <a:pt x="379" y="208"/>
                    <a:pt x="379" y="200"/>
                  </a:cubicBezTo>
                  <a:cubicBezTo>
                    <a:pt x="379" y="179"/>
                    <a:pt x="379" y="179"/>
                    <a:pt x="379" y="179"/>
                  </a:cubicBezTo>
                  <a:cubicBezTo>
                    <a:pt x="379" y="171"/>
                    <a:pt x="373" y="164"/>
                    <a:pt x="365" y="162"/>
                  </a:cubicBezTo>
                  <a:cubicBezTo>
                    <a:pt x="345" y="158"/>
                    <a:pt x="345" y="158"/>
                    <a:pt x="345" y="158"/>
                  </a:cubicBezTo>
                  <a:cubicBezTo>
                    <a:pt x="337" y="157"/>
                    <a:pt x="329" y="149"/>
                    <a:pt x="326" y="142"/>
                  </a:cubicBezTo>
                  <a:cubicBezTo>
                    <a:pt x="320" y="127"/>
                    <a:pt x="320" y="127"/>
                    <a:pt x="320" y="127"/>
                  </a:cubicBezTo>
                  <a:cubicBezTo>
                    <a:pt x="317" y="120"/>
                    <a:pt x="317" y="109"/>
                    <a:pt x="322" y="102"/>
                  </a:cubicBezTo>
                  <a:cubicBezTo>
                    <a:pt x="333" y="85"/>
                    <a:pt x="333" y="85"/>
                    <a:pt x="333" y="85"/>
                  </a:cubicBezTo>
                  <a:cubicBezTo>
                    <a:pt x="338" y="79"/>
                    <a:pt x="337" y="69"/>
                    <a:pt x="331" y="63"/>
                  </a:cubicBezTo>
                  <a:cubicBezTo>
                    <a:pt x="316" y="48"/>
                    <a:pt x="316" y="48"/>
                    <a:pt x="316" y="48"/>
                  </a:cubicBezTo>
                  <a:cubicBezTo>
                    <a:pt x="311" y="43"/>
                    <a:pt x="301" y="42"/>
                    <a:pt x="294" y="46"/>
                  </a:cubicBezTo>
                  <a:cubicBezTo>
                    <a:pt x="277" y="58"/>
                    <a:pt x="277" y="58"/>
                    <a:pt x="277" y="58"/>
                  </a:cubicBezTo>
                  <a:cubicBezTo>
                    <a:pt x="270" y="62"/>
                    <a:pt x="259" y="63"/>
                    <a:pt x="253" y="59"/>
                  </a:cubicBezTo>
                  <a:cubicBezTo>
                    <a:pt x="237" y="53"/>
                    <a:pt x="237" y="53"/>
                    <a:pt x="237" y="53"/>
                  </a:cubicBezTo>
                  <a:cubicBezTo>
                    <a:pt x="230" y="51"/>
                    <a:pt x="223" y="42"/>
                    <a:pt x="221" y="35"/>
                  </a:cubicBezTo>
                  <a:cubicBezTo>
                    <a:pt x="217" y="14"/>
                    <a:pt x="217" y="14"/>
                    <a:pt x="217" y="14"/>
                  </a:cubicBezTo>
                  <a:cubicBezTo>
                    <a:pt x="216" y="6"/>
                    <a:pt x="208" y="0"/>
                    <a:pt x="200" y="0"/>
                  </a:cubicBezTo>
                  <a:cubicBezTo>
                    <a:pt x="179" y="0"/>
                    <a:pt x="179" y="0"/>
                    <a:pt x="179" y="0"/>
                  </a:cubicBezTo>
                  <a:cubicBezTo>
                    <a:pt x="171" y="0"/>
                    <a:pt x="163" y="6"/>
                    <a:pt x="162" y="14"/>
                  </a:cubicBezTo>
                  <a:cubicBezTo>
                    <a:pt x="158" y="35"/>
                    <a:pt x="158" y="35"/>
                    <a:pt x="158" y="35"/>
                  </a:cubicBezTo>
                  <a:cubicBezTo>
                    <a:pt x="156" y="42"/>
                    <a:pt x="149" y="51"/>
                    <a:pt x="142" y="53"/>
                  </a:cubicBezTo>
                  <a:cubicBezTo>
                    <a:pt x="127" y="59"/>
                    <a:pt x="127" y="59"/>
                    <a:pt x="127" y="59"/>
                  </a:cubicBezTo>
                  <a:cubicBezTo>
                    <a:pt x="120" y="63"/>
                    <a:pt x="109" y="62"/>
                    <a:pt x="102" y="58"/>
                  </a:cubicBezTo>
                  <a:cubicBezTo>
                    <a:pt x="85" y="46"/>
                    <a:pt x="85" y="46"/>
                    <a:pt x="85" y="46"/>
                  </a:cubicBezTo>
                  <a:cubicBezTo>
                    <a:pt x="78" y="42"/>
                    <a:pt x="68" y="43"/>
                    <a:pt x="63" y="48"/>
                  </a:cubicBezTo>
                  <a:cubicBezTo>
                    <a:pt x="48" y="63"/>
                    <a:pt x="48" y="63"/>
                    <a:pt x="48" y="63"/>
                  </a:cubicBezTo>
                  <a:cubicBezTo>
                    <a:pt x="42" y="69"/>
                    <a:pt x="41" y="79"/>
                    <a:pt x="46" y="85"/>
                  </a:cubicBezTo>
                  <a:cubicBezTo>
                    <a:pt x="57" y="102"/>
                    <a:pt x="57" y="102"/>
                    <a:pt x="57" y="102"/>
                  </a:cubicBezTo>
                  <a:cubicBezTo>
                    <a:pt x="62" y="109"/>
                    <a:pt x="63" y="120"/>
                    <a:pt x="59" y="127"/>
                  </a:cubicBezTo>
                  <a:cubicBezTo>
                    <a:pt x="53" y="142"/>
                    <a:pt x="53" y="142"/>
                    <a:pt x="53" y="142"/>
                  </a:cubicBezTo>
                  <a:cubicBezTo>
                    <a:pt x="50" y="149"/>
                    <a:pt x="42" y="157"/>
                    <a:pt x="34" y="158"/>
                  </a:cubicBezTo>
                  <a:cubicBezTo>
                    <a:pt x="14" y="162"/>
                    <a:pt x="14" y="162"/>
                    <a:pt x="14" y="162"/>
                  </a:cubicBezTo>
                  <a:cubicBezTo>
                    <a:pt x="6" y="164"/>
                    <a:pt x="0" y="171"/>
                    <a:pt x="0" y="179"/>
                  </a:cubicBezTo>
                  <a:cubicBezTo>
                    <a:pt x="0" y="200"/>
                    <a:pt x="0" y="200"/>
                    <a:pt x="0" y="200"/>
                  </a:cubicBezTo>
                  <a:cubicBezTo>
                    <a:pt x="0" y="208"/>
                    <a:pt x="6" y="216"/>
                    <a:pt x="14" y="217"/>
                  </a:cubicBezTo>
                  <a:cubicBezTo>
                    <a:pt x="34" y="221"/>
                    <a:pt x="34" y="221"/>
                    <a:pt x="34" y="221"/>
                  </a:cubicBezTo>
                  <a:cubicBezTo>
                    <a:pt x="42" y="223"/>
                    <a:pt x="50" y="230"/>
                    <a:pt x="53" y="238"/>
                  </a:cubicBezTo>
                  <a:cubicBezTo>
                    <a:pt x="59" y="253"/>
                    <a:pt x="59" y="253"/>
                    <a:pt x="59" y="253"/>
                  </a:cubicBezTo>
                  <a:cubicBezTo>
                    <a:pt x="63" y="260"/>
                    <a:pt x="62" y="271"/>
                    <a:pt x="57" y="277"/>
                  </a:cubicBezTo>
                  <a:cubicBezTo>
                    <a:pt x="46" y="295"/>
                    <a:pt x="46" y="295"/>
                    <a:pt x="46" y="295"/>
                  </a:cubicBezTo>
                  <a:cubicBezTo>
                    <a:pt x="41" y="301"/>
                    <a:pt x="42" y="311"/>
                    <a:pt x="48" y="316"/>
                  </a:cubicBezTo>
                  <a:cubicBezTo>
                    <a:pt x="63" y="331"/>
                    <a:pt x="63" y="331"/>
                    <a:pt x="63" y="331"/>
                  </a:cubicBezTo>
                  <a:cubicBezTo>
                    <a:pt x="68" y="337"/>
                    <a:pt x="78" y="338"/>
                    <a:pt x="85" y="334"/>
                  </a:cubicBezTo>
                  <a:cubicBezTo>
                    <a:pt x="102" y="322"/>
                    <a:pt x="102" y="322"/>
                    <a:pt x="102" y="322"/>
                  </a:cubicBezTo>
                  <a:cubicBezTo>
                    <a:pt x="109" y="318"/>
                    <a:pt x="120" y="317"/>
                    <a:pt x="127" y="320"/>
                  </a:cubicBezTo>
                  <a:cubicBezTo>
                    <a:pt x="142" y="327"/>
                    <a:pt x="142" y="327"/>
                    <a:pt x="142" y="327"/>
                  </a:cubicBezTo>
                  <a:cubicBezTo>
                    <a:pt x="149" y="329"/>
                    <a:pt x="156" y="337"/>
                    <a:pt x="158" y="345"/>
                  </a:cubicBezTo>
                  <a:cubicBezTo>
                    <a:pt x="162" y="366"/>
                    <a:pt x="162" y="366"/>
                    <a:pt x="162" y="366"/>
                  </a:cubicBezTo>
                  <a:cubicBezTo>
                    <a:pt x="163" y="373"/>
                    <a:pt x="171" y="379"/>
                    <a:pt x="179" y="379"/>
                  </a:cubicBezTo>
                  <a:cubicBezTo>
                    <a:pt x="200" y="379"/>
                    <a:pt x="200" y="379"/>
                    <a:pt x="200" y="379"/>
                  </a:cubicBezTo>
                  <a:cubicBezTo>
                    <a:pt x="208" y="379"/>
                    <a:pt x="216" y="373"/>
                    <a:pt x="217" y="366"/>
                  </a:cubicBezTo>
                  <a:cubicBezTo>
                    <a:pt x="221" y="345"/>
                    <a:pt x="221" y="345"/>
                    <a:pt x="221" y="345"/>
                  </a:cubicBezTo>
                  <a:cubicBezTo>
                    <a:pt x="223" y="337"/>
                    <a:pt x="230" y="329"/>
                    <a:pt x="237" y="327"/>
                  </a:cubicBezTo>
                  <a:cubicBezTo>
                    <a:pt x="253" y="320"/>
                    <a:pt x="253" y="320"/>
                    <a:pt x="253" y="320"/>
                  </a:cubicBezTo>
                  <a:cubicBezTo>
                    <a:pt x="259" y="317"/>
                    <a:pt x="270" y="318"/>
                    <a:pt x="277" y="322"/>
                  </a:cubicBezTo>
                  <a:cubicBezTo>
                    <a:pt x="294" y="334"/>
                    <a:pt x="294" y="334"/>
                    <a:pt x="294" y="334"/>
                  </a:cubicBezTo>
                  <a:cubicBezTo>
                    <a:pt x="301" y="338"/>
                    <a:pt x="311" y="337"/>
                    <a:pt x="316" y="331"/>
                  </a:cubicBezTo>
                  <a:cubicBezTo>
                    <a:pt x="331" y="316"/>
                    <a:pt x="331" y="316"/>
                    <a:pt x="331" y="316"/>
                  </a:cubicBezTo>
                  <a:cubicBezTo>
                    <a:pt x="337" y="311"/>
                    <a:pt x="338" y="301"/>
                    <a:pt x="333" y="295"/>
                  </a:cubicBezTo>
                  <a:cubicBezTo>
                    <a:pt x="322" y="277"/>
                    <a:pt x="322" y="277"/>
                    <a:pt x="322" y="277"/>
                  </a:cubicBezTo>
                  <a:cubicBezTo>
                    <a:pt x="317" y="271"/>
                    <a:pt x="317" y="260"/>
                    <a:pt x="320" y="253"/>
                  </a:cubicBezTo>
                  <a:cubicBezTo>
                    <a:pt x="326" y="238"/>
                    <a:pt x="326" y="238"/>
                    <a:pt x="326" y="238"/>
                  </a:cubicBezTo>
                  <a:cubicBezTo>
                    <a:pt x="329" y="230"/>
                    <a:pt x="337" y="223"/>
                    <a:pt x="345" y="221"/>
                  </a:cubicBezTo>
                  <a:lnTo>
                    <a:pt x="365" y="217"/>
                  </a:lnTo>
                  <a:close/>
                  <a:moveTo>
                    <a:pt x="117" y="190"/>
                  </a:moveTo>
                  <a:cubicBezTo>
                    <a:pt x="117" y="150"/>
                    <a:pt x="149" y="117"/>
                    <a:pt x="190" y="117"/>
                  </a:cubicBezTo>
                  <a:cubicBezTo>
                    <a:pt x="230" y="117"/>
                    <a:pt x="262" y="150"/>
                    <a:pt x="262" y="190"/>
                  </a:cubicBezTo>
                  <a:cubicBezTo>
                    <a:pt x="262" y="230"/>
                    <a:pt x="230" y="263"/>
                    <a:pt x="190" y="263"/>
                  </a:cubicBezTo>
                  <a:cubicBezTo>
                    <a:pt x="149" y="263"/>
                    <a:pt x="117" y="230"/>
                    <a:pt x="117" y="190"/>
                  </a:cubicBezTo>
                  <a:close/>
                </a:path>
              </a:pathLst>
            </a:custGeom>
            <a:solidFill>
              <a:srgbClr val="9AD3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3" name="îṧḻïḑé"/>
            <p:cNvSpPr/>
            <p:nvPr/>
          </p:nvSpPr>
          <p:spPr bwMode="auto">
            <a:xfrm>
              <a:off x="5543550" y="3524251"/>
              <a:ext cx="830263" cy="827088"/>
            </a:xfrm>
            <a:prstGeom prst="ellipse">
              <a:avLst/>
            </a:prstGeom>
            <a:noFill/>
            <a:ln w="41275" cap="flat">
              <a:solidFill>
                <a:srgbClr val="3BA0AA"/>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sz="1350" dirty="0">
                <a:latin typeface="微软雅黑" panose="020B0503020204020204" pitchFamily="34" charset="-122"/>
              </a:endParaRPr>
            </a:p>
          </p:txBody>
        </p:sp>
        <p:sp>
          <p:nvSpPr>
            <p:cNvPr id="14" name="îṧľïďe"/>
            <p:cNvSpPr/>
            <p:nvPr/>
          </p:nvSpPr>
          <p:spPr bwMode="auto">
            <a:xfrm>
              <a:off x="7118350" y="1847851"/>
              <a:ext cx="1163638" cy="1169988"/>
            </a:xfrm>
            <a:custGeom>
              <a:avLst/>
              <a:gdLst>
                <a:gd name="T0" fmla="*/ 310 w 310"/>
                <a:gd name="T1" fmla="*/ 164 h 311"/>
                <a:gd name="T2" fmla="*/ 299 w 310"/>
                <a:gd name="T3" fmla="*/ 133 h 311"/>
                <a:gd name="T4" fmla="*/ 267 w 310"/>
                <a:gd name="T5" fmla="*/ 117 h 311"/>
                <a:gd name="T6" fmla="*/ 263 w 310"/>
                <a:gd name="T7" fmla="*/ 84 h 311"/>
                <a:gd name="T8" fmla="*/ 271 w 310"/>
                <a:gd name="T9" fmla="*/ 52 h 311"/>
                <a:gd name="T10" fmla="*/ 241 w 310"/>
                <a:gd name="T11" fmla="*/ 38 h 311"/>
                <a:gd name="T12" fmla="*/ 207 w 310"/>
                <a:gd name="T13" fmla="*/ 49 h 311"/>
                <a:gd name="T14" fmla="*/ 181 w 310"/>
                <a:gd name="T15" fmla="*/ 29 h 311"/>
                <a:gd name="T16" fmla="*/ 164 w 310"/>
                <a:gd name="T17" fmla="*/ 0 h 311"/>
                <a:gd name="T18" fmla="*/ 132 w 310"/>
                <a:gd name="T19" fmla="*/ 12 h 311"/>
                <a:gd name="T20" fmla="*/ 116 w 310"/>
                <a:gd name="T21" fmla="*/ 44 h 311"/>
                <a:gd name="T22" fmla="*/ 83 w 310"/>
                <a:gd name="T23" fmla="*/ 48 h 311"/>
                <a:gd name="T24" fmla="*/ 51 w 310"/>
                <a:gd name="T25" fmla="*/ 40 h 311"/>
                <a:gd name="T26" fmla="*/ 37 w 310"/>
                <a:gd name="T27" fmla="*/ 70 h 311"/>
                <a:gd name="T28" fmla="*/ 48 w 310"/>
                <a:gd name="T29" fmla="*/ 104 h 311"/>
                <a:gd name="T30" fmla="*/ 28 w 310"/>
                <a:gd name="T31" fmla="*/ 130 h 311"/>
                <a:gd name="T32" fmla="*/ 0 w 310"/>
                <a:gd name="T33" fmla="*/ 147 h 311"/>
                <a:gd name="T34" fmla="*/ 11 w 310"/>
                <a:gd name="T35" fmla="*/ 178 h 311"/>
                <a:gd name="T36" fmla="*/ 43 w 310"/>
                <a:gd name="T37" fmla="*/ 195 h 311"/>
                <a:gd name="T38" fmla="*/ 47 w 310"/>
                <a:gd name="T39" fmla="*/ 227 h 311"/>
                <a:gd name="T40" fmla="*/ 39 w 310"/>
                <a:gd name="T41" fmla="*/ 259 h 311"/>
                <a:gd name="T42" fmla="*/ 69 w 310"/>
                <a:gd name="T43" fmla="*/ 273 h 311"/>
                <a:gd name="T44" fmla="*/ 103 w 310"/>
                <a:gd name="T45" fmla="*/ 263 h 311"/>
                <a:gd name="T46" fmla="*/ 129 w 310"/>
                <a:gd name="T47" fmla="*/ 283 h 311"/>
                <a:gd name="T48" fmla="*/ 146 w 310"/>
                <a:gd name="T49" fmla="*/ 311 h 311"/>
                <a:gd name="T50" fmla="*/ 177 w 310"/>
                <a:gd name="T51" fmla="*/ 300 h 311"/>
                <a:gd name="T52" fmla="*/ 194 w 310"/>
                <a:gd name="T53" fmla="*/ 268 h 311"/>
                <a:gd name="T54" fmla="*/ 226 w 310"/>
                <a:gd name="T55" fmla="*/ 264 h 311"/>
                <a:gd name="T56" fmla="*/ 259 w 310"/>
                <a:gd name="T57" fmla="*/ 272 h 311"/>
                <a:gd name="T58" fmla="*/ 273 w 310"/>
                <a:gd name="T59" fmla="*/ 241 h 311"/>
                <a:gd name="T60" fmla="*/ 262 w 310"/>
                <a:gd name="T61" fmla="*/ 207 h 311"/>
                <a:gd name="T62" fmla="*/ 282 w 310"/>
                <a:gd name="T63" fmla="*/ 182 h 311"/>
                <a:gd name="T64" fmla="*/ 95 w 310"/>
                <a:gd name="T65" fmla="*/ 156 h 311"/>
                <a:gd name="T66" fmla="*/ 214 w 310"/>
                <a:gd name="T67" fmla="*/ 156 h 311"/>
                <a:gd name="T68" fmla="*/ 95 w 310"/>
                <a:gd name="T69" fmla="*/ 15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311">
                  <a:moveTo>
                    <a:pt x="299" y="178"/>
                  </a:moveTo>
                  <a:cubicBezTo>
                    <a:pt x="305" y="177"/>
                    <a:pt x="310" y="171"/>
                    <a:pt x="310" y="164"/>
                  </a:cubicBezTo>
                  <a:cubicBezTo>
                    <a:pt x="310" y="147"/>
                    <a:pt x="310" y="147"/>
                    <a:pt x="310" y="147"/>
                  </a:cubicBezTo>
                  <a:cubicBezTo>
                    <a:pt x="310" y="141"/>
                    <a:pt x="305" y="134"/>
                    <a:pt x="299" y="133"/>
                  </a:cubicBezTo>
                  <a:cubicBezTo>
                    <a:pt x="282" y="130"/>
                    <a:pt x="282" y="130"/>
                    <a:pt x="282" y="130"/>
                  </a:cubicBezTo>
                  <a:cubicBezTo>
                    <a:pt x="276" y="129"/>
                    <a:pt x="269" y="123"/>
                    <a:pt x="267" y="117"/>
                  </a:cubicBezTo>
                  <a:cubicBezTo>
                    <a:pt x="262" y="104"/>
                    <a:pt x="262" y="104"/>
                    <a:pt x="262" y="104"/>
                  </a:cubicBezTo>
                  <a:cubicBezTo>
                    <a:pt x="259" y="98"/>
                    <a:pt x="259" y="89"/>
                    <a:pt x="263" y="84"/>
                  </a:cubicBezTo>
                  <a:cubicBezTo>
                    <a:pt x="273" y="70"/>
                    <a:pt x="273" y="70"/>
                    <a:pt x="273" y="70"/>
                  </a:cubicBezTo>
                  <a:cubicBezTo>
                    <a:pt x="276" y="65"/>
                    <a:pt x="275" y="57"/>
                    <a:pt x="271" y="52"/>
                  </a:cubicBezTo>
                  <a:cubicBezTo>
                    <a:pt x="259" y="40"/>
                    <a:pt x="259" y="40"/>
                    <a:pt x="259" y="40"/>
                  </a:cubicBezTo>
                  <a:cubicBezTo>
                    <a:pt x="254" y="35"/>
                    <a:pt x="246" y="34"/>
                    <a:pt x="241" y="38"/>
                  </a:cubicBezTo>
                  <a:cubicBezTo>
                    <a:pt x="226" y="48"/>
                    <a:pt x="226" y="48"/>
                    <a:pt x="226" y="48"/>
                  </a:cubicBezTo>
                  <a:cubicBezTo>
                    <a:pt x="221" y="51"/>
                    <a:pt x="212" y="52"/>
                    <a:pt x="207" y="49"/>
                  </a:cubicBezTo>
                  <a:cubicBezTo>
                    <a:pt x="194" y="44"/>
                    <a:pt x="194" y="44"/>
                    <a:pt x="194" y="44"/>
                  </a:cubicBezTo>
                  <a:cubicBezTo>
                    <a:pt x="188" y="42"/>
                    <a:pt x="182" y="35"/>
                    <a:pt x="181" y="29"/>
                  </a:cubicBezTo>
                  <a:cubicBezTo>
                    <a:pt x="177" y="12"/>
                    <a:pt x="177" y="12"/>
                    <a:pt x="177" y="12"/>
                  </a:cubicBezTo>
                  <a:cubicBezTo>
                    <a:pt x="176" y="6"/>
                    <a:pt x="170" y="0"/>
                    <a:pt x="164" y="0"/>
                  </a:cubicBezTo>
                  <a:cubicBezTo>
                    <a:pt x="146" y="0"/>
                    <a:pt x="146" y="0"/>
                    <a:pt x="146" y="0"/>
                  </a:cubicBezTo>
                  <a:cubicBezTo>
                    <a:pt x="140" y="0"/>
                    <a:pt x="134" y="6"/>
                    <a:pt x="132" y="12"/>
                  </a:cubicBezTo>
                  <a:cubicBezTo>
                    <a:pt x="129" y="29"/>
                    <a:pt x="129" y="29"/>
                    <a:pt x="129" y="29"/>
                  </a:cubicBezTo>
                  <a:cubicBezTo>
                    <a:pt x="128" y="35"/>
                    <a:pt x="122" y="42"/>
                    <a:pt x="116" y="44"/>
                  </a:cubicBezTo>
                  <a:cubicBezTo>
                    <a:pt x="103" y="49"/>
                    <a:pt x="103" y="49"/>
                    <a:pt x="103" y="49"/>
                  </a:cubicBezTo>
                  <a:cubicBezTo>
                    <a:pt x="98" y="52"/>
                    <a:pt x="89" y="51"/>
                    <a:pt x="83" y="48"/>
                  </a:cubicBezTo>
                  <a:cubicBezTo>
                    <a:pt x="69" y="38"/>
                    <a:pt x="69" y="38"/>
                    <a:pt x="69" y="38"/>
                  </a:cubicBezTo>
                  <a:cubicBezTo>
                    <a:pt x="64" y="34"/>
                    <a:pt x="56" y="35"/>
                    <a:pt x="51" y="40"/>
                  </a:cubicBezTo>
                  <a:cubicBezTo>
                    <a:pt x="39" y="52"/>
                    <a:pt x="39" y="52"/>
                    <a:pt x="39" y="52"/>
                  </a:cubicBezTo>
                  <a:cubicBezTo>
                    <a:pt x="35" y="57"/>
                    <a:pt x="34" y="65"/>
                    <a:pt x="37" y="70"/>
                  </a:cubicBezTo>
                  <a:cubicBezTo>
                    <a:pt x="47" y="84"/>
                    <a:pt x="47" y="84"/>
                    <a:pt x="47" y="84"/>
                  </a:cubicBezTo>
                  <a:cubicBezTo>
                    <a:pt x="50" y="89"/>
                    <a:pt x="51" y="98"/>
                    <a:pt x="48" y="104"/>
                  </a:cubicBezTo>
                  <a:cubicBezTo>
                    <a:pt x="43" y="117"/>
                    <a:pt x="43" y="117"/>
                    <a:pt x="43" y="117"/>
                  </a:cubicBezTo>
                  <a:cubicBezTo>
                    <a:pt x="41" y="123"/>
                    <a:pt x="34" y="129"/>
                    <a:pt x="28" y="130"/>
                  </a:cubicBezTo>
                  <a:cubicBezTo>
                    <a:pt x="11" y="133"/>
                    <a:pt x="11" y="133"/>
                    <a:pt x="11" y="133"/>
                  </a:cubicBezTo>
                  <a:cubicBezTo>
                    <a:pt x="5" y="134"/>
                    <a:pt x="0" y="141"/>
                    <a:pt x="0" y="147"/>
                  </a:cubicBezTo>
                  <a:cubicBezTo>
                    <a:pt x="0" y="164"/>
                    <a:pt x="0" y="164"/>
                    <a:pt x="0" y="164"/>
                  </a:cubicBezTo>
                  <a:cubicBezTo>
                    <a:pt x="0" y="171"/>
                    <a:pt x="5" y="177"/>
                    <a:pt x="11" y="178"/>
                  </a:cubicBezTo>
                  <a:cubicBezTo>
                    <a:pt x="28" y="182"/>
                    <a:pt x="28" y="182"/>
                    <a:pt x="28" y="182"/>
                  </a:cubicBezTo>
                  <a:cubicBezTo>
                    <a:pt x="34" y="183"/>
                    <a:pt x="41" y="189"/>
                    <a:pt x="43" y="195"/>
                  </a:cubicBezTo>
                  <a:cubicBezTo>
                    <a:pt x="48" y="207"/>
                    <a:pt x="48" y="207"/>
                    <a:pt x="48" y="207"/>
                  </a:cubicBezTo>
                  <a:cubicBezTo>
                    <a:pt x="51" y="213"/>
                    <a:pt x="50" y="222"/>
                    <a:pt x="47" y="227"/>
                  </a:cubicBezTo>
                  <a:cubicBezTo>
                    <a:pt x="37" y="241"/>
                    <a:pt x="37" y="241"/>
                    <a:pt x="37" y="241"/>
                  </a:cubicBezTo>
                  <a:cubicBezTo>
                    <a:pt x="34" y="247"/>
                    <a:pt x="35" y="255"/>
                    <a:pt x="39" y="259"/>
                  </a:cubicBezTo>
                  <a:cubicBezTo>
                    <a:pt x="51" y="272"/>
                    <a:pt x="51" y="272"/>
                    <a:pt x="51" y="272"/>
                  </a:cubicBezTo>
                  <a:cubicBezTo>
                    <a:pt x="56" y="276"/>
                    <a:pt x="64" y="277"/>
                    <a:pt x="69" y="273"/>
                  </a:cubicBezTo>
                  <a:cubicBezTo>
                    <a:pt x="83" y="264"/>
                    <a:pt x="83" y="264"/>
                    <a:pt x="83" y="264"/>
                  </a:cubicBezTo>
                  <a:cubicBezTo>
                    <a:pt x="89" y="260"/>
                    <a:pt x="98" y="260"/>
                    <a:pt x="103" y="263"/>
                  </a:cubicBezTo>
                  <a:cubicBezTo>
                    <a:pt x="116" y="268"/>
                    <a:pt x="116" y="268"/>
                    <a:pt x="116" y="268"/>
                  </a:cubicBezTo>
                  <a:cubicBezTo>
                    <a:pt x="122" y="270"/>
                    <a:pt x="128" y="276"/>
                    <a:pt x="129" y="283"/>
                  </a:cubicBezTo>
                  <a:cubicBezTo>
                    <a:pt x="132" y="300"/>
                    <a:pt x="132" y="300"/>
                    <a:pt x="132" y="300"/>
                  </a:cubicBezTo>
                  <a:cubicBezTo>
                    <a:pt x="134" y="306"/>
                    <a:pt x="140" y="311"/>
                    <a:pt x="146" y="311"/>
                  </a:cubicBezTo>
                  <a:cubicBezTo>
                    <a:pt x="164" y="311"/>
                    <a:pt x="164" y="311"/>
                    <a:pt x="164" y="311"/>
                  </a:cubicBezTo>
                  <a:cubicBezTo>
                    <a:pt x="170" y="311"/>
                    <a:pt x="176" y="306"/>
                    <a:pt x="177" y="300"/>
                  </a:cubicBezTo>
                  <a:cubicBezTo>
                    <a:pt x="181" y="283"/>
                    <a:pt x="181" y="283"/>
                    <a:pt x="181" y="283"/>
                  </a:cubicBezTo>
                  <a:cubicBezTo>
                    <a:pt x="182" y="276"/>
                    <a:pt x="188" y="270"/>
                    <a:pt x="194" y="268"/>
                  </a:cubicBezTo>
                  <a:cubicBezTo>
                    <a:pt x="207" y="263"/>
                    <a:pt x="207" y="263"/>
                    <a:pt x="207" y="263"/>
                  </a:cubicBezTo>
                  <a:cubicBezTo>
                    <a:pt x="212" y="260"/>
                    <a:pt x="221" y="260"/>
                    <a:pt x="226" y="264"/>
                  </a:cubicBezTo>
                  <a:cubicBezTo>
                    <a:pt x="241" y="273"/>
                    <a:pt x="241" y="273"/>
                    <a:pt x="241" y="273"/>
                  </a:cubicBezTo>
                  <a:cubicBezTo>
                    <a:pt x="246" y="277"/>
                    <a:pt x="254" y="276"/>
                    <a:pt x="259" y="272"/>
                  </a:cubicBezTo>
                  <a:cubicBezTo>
                    <a:pt x="271" y="259"/>
                    <a:pt x="271" y="259"/>
                    <a:pt x="271" y="259"/>
                  </a:cubicBezTo>
                  <a:cubicBezTo>
                    <a:pt x="275" y="255"/>
                    <a:pt x="276" y="247"/>
                    <a:pt x="273" y="241"/>
                  </a:cubicBezTo>
                  <a:cubicBezTo>
                    <a:pt x="263" y="227"/>
                    <a:pt x="263" y="227"/>
                    <a:pt x="263" y="227"/>
                  </a:cubicBezTo>
                  <a:cubicBezTo>
                    <a:pt x="259" y="222"/>
                    <a:pt x="259" y="213"/>
                    <a:pt x="262" y="207"/>
                  </a:cubicBezTo>
                  <a:cubicBezTo>
                    <a:pt x="267" y="195"/>
                    <a:pt x="267" y="195"/>
                    <a:pt x="267" y="195"/>
                  </a:cubicBezTo>
                  <a:cubicBezTo>
                    <a:pt x="269" y="189"/>
                    <a:pt x="276" y="183"/>
                    <a:pt x="282" y="182"/>
                  </a:cubicBezTo>
                  <a:lnTo>
                    <a:pt x="299" y="178"/>
                  </a:lnTo>
                  <a:close/>
                  <a:moveTo>
                    <a:pt x="95" y="156"/>
                  </a:moveTo>
                  <a:cubicBezTo>
                    <a:pt x="95" y="123"/>
                    <a:pt x="122" y="96"/>
                    <a:pt x="155" y="96"/>
                  </a:cubicBezTo>
                  <a:cubicBezTo>
                    <a:pt x="188" y="96"/>
                    <a:pt x="214" y="123"/>
                    <a:pt x="214" y="156"/>
                  </a:cubicBezTo>
                  <a:cubicBezTo>
                    <a:pt x="214" y="189"/>
                    <a:pt x="188" y="215"/>
                    <a:pt x="155" y="215"/>
                  </a:cubicBezTo>
                  <a:cubicBezTo>
                    <a:pt x="122" y="215"/>
                    <a:pt x="95" y="189"/>
                    <a:pt x="95" y="156"/>
                  </a:cubicBezTo>
                  <a:close/>
                </a:path>
              </a:pathLst>
            </a:custGeom>
            <a:solidFill>
              <a:srgbClr val="9AD3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5" name="i$ḷiḍê"/>
            <p:cNvSpPr/>
            <p:nvPr/>
          </p:nvSpPr>
          <p:spPr bwMode="auto">
            <a:xfrm>
              <a:off x="7362825" y="2092326"/>
              <a:ext cx="676275" cy="681038"/>
            </a:xfrm>
            <a:prstGeom prst="ellipse">
              <a:avLst/>
            </a:prstGeom>
            <a:noFill/>
            <a:ln w="33338" cap="flat">
              <a:solidFill>
                <a:srgbClr val="3BA0AA"/>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sz="1350" dirty="0">
                <a:latin typeface="微软雅黑" panose="020B0503020204020204" pitchFamily="34" charset="-122"/>
              </a:endParaRPr>
            </a:p>
          </p:txBody>
        </p:sp>
        <p:sp>
          <p:nvSpPr>
            <p:cNvPr id="16" name="îšľîḋê"/>
            <p:cNvSpPr/>
            <p:nvPr/>
          </p:nvSpPr>
          <p:spPr bwMode="auto">
            <a:xfrm>
              <a:off x="4589463" y="957263"/>
              <a:ext cx="642938" cy="688975"/>
            </a:xfrm>
            <a:custGeom>
              <a:avLst/>
              <a:gdLst>
                <a:gd name="T0" fmla="*/ 171 w 171"/>
                <a:gd name="T1" fmla="*/ 86 h 183"/>
                <a:gd name="T2" fmla="*/ 85 w 171"/>
                <a:gd name="T3" fmla="*/ 0 h 183"/>
                <a:gd name="T4" fmla="*/ 0 w 171"/>
                <a:gd name="T5" fmla="*/ 86 h 183"/>
                <a:gd name="T6" fmla="*/ 27 w 171"/>
                <a:gd name="T7" fmla="*/ 148 h 183"/>
                <a:gd name="T8" fmla="*/ 43 w 171"/>
                <a:gd name="T9" fmla="*/ 183 h 183"/>
                <a:gd name="T10" fmla="*/ 128 w 171"/>
                <a:gd name="T11" fmla="*/ 183 h 183"/>
                <a:gd name="T12" fmla="*/ 144 w 171"/>
                <a:gd name="T13" fmla="*/ 148 h 183"/>
                <a:gd name="T14" fmla="*/ 171 w 171"/>
                <a:gd name="T15" fmla="*/ 86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3">
                  <a:moveTo>
                    <a:pt x="171" y="86"/>
                  </a:moveTo>
                  <a:cubicBezTo>
                    <a:pt x="171" y="39"/>
                    <a:pt x="133" y="0"/>
                    <a:pt x="85" y="0"/>
                  </a:cubicBezTo>
                  <a:cubicBezTo>
                    <a:pt x="38" y="0"/>
                    <a:pt x="0" y="39"/>
                    <a:pt x="0" y="86"/>
                  </a:cubicBezTo>
                  <a:cubicBezTo>
                    <a:pt x="0" y="111"/>
                    <a:pt x="10" y="133"/>
                    <a:pt x="27" y="148"/>
                  </a:cubicBezTo>
                  <a:cubicBezTo>
                    <a:pt x="38" y="165"/>
                    <a:pt x="43" y="183"/>
                    <a:pt x="43" y="183"/>
                  </a:cubicBezTo>
                  <a:cubicBezTo>
                    <a:pt x="128" y="183"/>
                    <a:pt x="128" y="183"/>
                    <a:pt x="128" y="183"/>
                  </a:cubicBezTo>
                  <a:cubicBezTo>
                    <a:pt x="128" y="183"/>
                    <a:pt x="132" y="165"/>
                    <a:pt x="144" y="148"/>
                  </a:cubicBezTo>
                  <a:cubicBezTo>
                    <a:pt x="160" y="133"/>
                    <a:pt x="171" y="111"/>
                    <a:pt x="171"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7" name="iş1ïḍè"/>
            <p:cNvSpPr/>
            <p:nvPr/>
          </p:nvSpPr>
          <p:spPr bwMode="auto">
            <a:xfrm>
              <a:off x="4738688" y="1239838"/>
              <a:ext cx="339725" cy="98425"/>
            </a:xfrm>
            <a:custGeom>
              <a:avLst/>
              <a:gdLst>
                <a:gd name="T0" fmla="*/ 0 w 214"/>
                <a:gd name="T1" fmla="*/ 0 h 62"/>
                <a:gd name="T2" fmla="*/ 36 w 214"/>
                <a:gd name="T3" fmla="*/ 62 h 62"/>
                <a:gd name="T4" fmla="*/ 71 w 214"/>
                <a:gd name="T5" fmla="*/ 0 h 62"/>
                <a:gd name="T6" fmla="*/ 107 w 214"/>
                <a:gd name="T7" fmla="*/ 62 h 62"/>
                <a:gd name="T8" fmla="*/ 142 w 214"/>
                <a:gd name="T9" fmla="*/ 0 h 62"/>
                <a:gd name="T10" fmla="*/ 178 w 214"/>
                <a:gd name="T11" fmla="*/ 62 h 62"/>
                <a:gd name="T12" fmla="*/ 214 w 214"/>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214" h="62">
                  <a:moveTo>
                    <a:pt x="0" y="0"/>
                  </a:moveTo>
                  <a:lnTo>
                    <a:pt x="36" y="62"/>
                  </a:lnTo>
                  <a:lnTo>
                    <a:pt x="71" y="0"/>
                  </a:lnTo>
                  <a:lnTo>
                    <a:pt x="107" y="62"/>
                  </a:lnTo>
                  <a:lnTo>
                    <a:pt x="142" y="0"/>
                  </a:lnTo>
                  <a:lnTo>
                    <a:pt x="178" y="62"/>
                  </a:lnTo>
                  <a:lnTo>
                    <a:pt x="214" y="0"/>
                  </a:lnTo>
                </a:path>
              </a:pathLst>
            </a:custGeom>
            <a:noFill/>
            <a:ln w="25400" cap="rnd">
              <a:solidFill>
                <a:srgbClr val="1D4D7E"/>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sz="1350" dirty="0">
                <a:latin typeface="微软雅黑" panose="020B0503020204020204" pitchFamily="34" charset="-122"/>
              </a:endParaRPr>
            </a:p>
          </p:txBody>
        </p:sp>
        <p:sp>
          <p:nvSpPr>
            <p:cNvPr id="18" name="îSḷiḓé"/>
            <p:cNvSpPr/>
            <p:nvPr/>
          </p:nvSpPr>
          <p:spPr bwMode="auto">
            <a:xfrm flipH="1" flipV="1">
              <a:off x="4738688" y="1239838"/>
              <a:ext cx="68263" cy="398463"/>
            </a:xfrm>
            <a:prstGeom prst="line">
              <a:avLst/>
            </a:prstGeom>
            <a:noFill/>
            <a:ln w="25400" cap="rnd">
              <a:solidFill>
                <a:srgbClr val="1D4D7E"/>
              </a:solidFill>
              <a:prstDash val="solid"/>
              <a:round/>
            </a:ln>
            <a:extLst>
              <a:ext uri="{909E8E84-426E-40DD-AFC4-6F175D3DCCD1}">
                <a14:hiddenFill xmlns:a14="http://schemas.microsoft.com/office/drawing/2010/main">
                  <a:noFill/>
                </a14:hiddenFill>
              </a:ext>
            </a:extLst>
          </p:spPr>
          <p:txBody>
            <a:bodyPr anchor="ctr"/>
            <a:lstStyle/>
            <a:p>
              <a:pPr algn="ctr"/>
              <a:endParaRPr sz="1350" dirty="0">
                <a:latin typeface="微软雅黑" panose="020B0503020204020204" pitchFamily="34" charset="-122"/>
              </a:endParaRPr>
            </a:p>
          </p:txBody>
        </p:sp>
        <p:sp>
          <p:nvSpPr>
            <p:cNvPr id="19" name="íṡḷîḍé"/>
            <p:cNvSpPr/>
            <p:nvPr/>
          </p:nvSpPr>
          <p:spPr bwMode="auto">
            <a:xfrm flipV="1">
              <a:off x="5010150" y="1239838"/>
              <a:ext cx="68263" cy="398463"/>
            </a:xfrm>
            <a:prstGeom prst="line">
              <a:avLst/>
            </a:prstGeom>
            <a:noFill/>
            <a:ln w="25400" cap="rnd">
              <a:solidFill>
                <a:srgbClr val="1D4D7E"/>
              </a:solidFill>
              <a:prstDash val="solid"/>
              <a:round/>
            </a:ln>
            <a:extLst>
              <a:ext uri="{909E8E84-426E-40DD-AFC4-6F175D3DCCD1}">
                <a14:hiddenFill xmlns:a14="http://schemas.microsoft.com/office/drawing/2010/main">
                  <a:noFill/>
                </a14:hiddenFill>
              </a:ext>
            </a:extLst>
          </p:spPr>
          <p:txBody>
            <a:bodyPr anchor="ctr"/>
            <a:lstStyle/>
            <a:p>
              <a:pPr algn="ctr"/>
              <a:endParaRPr sz="1350" dirty="0">
                <a:latin typeface="微软雅黑" panose="020B0503020204020204" pitchFamily="34" charset="-122"/>
              </a:endParaRPr>
            </a:p>
          </p:txBody>
        </p:sp>
        <p:sp>
          <p:nvSpPr>
            <p:cNvPr id="20" name="îš1íḑè"/>
            <p:cNvSpPr/>
            <p:nvPr/>
          </p:nvSpPr>
          <p:spPr bwMode="auto">
            <a:xfrm>
              <a:off x="4710113" y="1619251"/>
              <a:ext cx="401638" cy="360363"/>
            </a:xfrm>
            <a:custGeom>
              <a:avLst/>
              <a:gdLst>
                <a:gd name="T0" fmla="*/ 107 w 107"/>
                <a:gd name="T1" fmla="*/ 36 h 96"/>
                <a:gd name="T2" fmla="*/ 101 w 107"/>
                <a:gd name="T3" fmla="*/ 25 h 96"/>
                <a:gd name="T4" fmla="*/ 107 w 107"/>
                <a:gd name="T5" fmla="*/ 14 h 96"/>
                <a:gd name="T6" fmla="*/ 93 w 107"/>
                <a:gd name="T7" fmla="*/ 0 h 96"/>
                <a:gd name="T8" fmla="*/ 13 w 107"/>
                <a:gd name="T9" fmla="*/ 0 h 96"/>
                <a:gd name="T10" fmla="*/ 0 w 107"/>
                <a:gd name="T11" fmla="*/ 14 h 96"/>
                <a:gd name="T12" fmla="*/ 6 w 107"/>
                <a:gd name="T13" fmla="*/ 25 h 96"/>
                <a:gd name="T14" fmla="*/ 0 w 107"/>
                <a:gd name="T15" fmla="*/ 36 h 96"/>
                <a:gd name="T16" fmla="*/ 8 w 107"/>
                <a:gd name="T17" fmla="*/ 48 h 96"/>
                <a:gd name="T18" fmla="*/ 4 w 107"/>
                <a:gd name="T19" fmla="*/ 58 h 96"/>
                <a:gd name="T20" fmla="*/ 17 w 107"/>
                <a:gd name="T21" fmla="*/ 72 h 96"/>
                <a:gd name="T22" fmla="*/ 22 w 107"/>
                <a:gd name="T23" fmla="*/ 72 h 96"/>
                <a:gd name="T24" fmla="*/ 53 w 107"/>
                <a:gd name="T25" fmla="*/ 96 h 96"/>
                <a:gd name="T26" fmla="*/ 85 w 107"/>
                <a:gd name="T27" fmla="*/ 72 h 96"/>
                <a:gd name="T28" fmla="*/ 89 w 107"/>
                <a:gd name="T29" fmla="*/ 72 h 96"/>
                <a:gd name="T30" fmla="*/ 103 w 107"/>
                <a:gd name="T31" fmla="*/ 58 h 96"/>
                <a:gd name="T32" fmla="*/ 99 w 107"/>
                <a:gd name="T33" fmla="*/ 48 h 96"/>
                <a:gd name="T34" fmla="*/ 107 w 107"/>
                <a:gd name="T35"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7" h="96">
                  <a:moveTo>
                    <a:pt x="107" y="36"/>
                  </a:moveTo>
                  <a:cubicBezTo>
                    <a:pt x="107" y="31"/>
                    <a:pt x="105" y="27"/>
                    <a:pt x="101" y="25"/>
                  </a:cubicBezTo>
                  <a:cubicBezTo>
                    <a:pt x="105" y="22"/>
                    <a:pt x="107" y="18"/>
                    <a:pt x="107" y="14"/>
                  </a:cubicBezTo>
                  <a:cubicBezTo>
                    <a:pt x="107" y="6"/>
                    <a:pt x="101" y="0"/>
                    <a:pt x="93" y="0"/>
                  </a:cubicBezTo>
                  <a:cubicBezTo>
                    <a:pt x="13" y="0"/>
                    <a:pt x="13" y="0"/>
                    <a:pt x="13" y="0"/>
                  </a:cubicBezTo>
                  <a:cubicBezTo>
                    <a:pt x="6" y="0"/>
                    <a:pt x="0" y="6"/>
                    <a:pt x="0" y="14"/>
                  </a:cubicBezTo>
                  <a:cubicBezTo>
                    <a:pt x="0" y="18"/>
                    <a:pt x="2" y="22"/>
                    <a:pt x="6" y="25"/>
                  </a:cubicBezTo>
                  <a:cubicBezTo>
                    <a:pt x="2" y="27"/>
                    <a:pt x="0" y="31"/>
                    <a:pt x="0" y="36"/>
                  </a:cubicBezTo>
                  <a:cubicBezTo>
                    <a:pt x="0" y="41"/>
                    <a:pt x="3" y="46"/>
                    <a:pt x="8" y="48"/>
                  </a:cubicBezTo>
                  <a:cubicBezTo>
                    <a:pt x="5" y="51"/>
                    <a:pt x="4" y="54"/>
                    <a:pt x="4" y="58"/>
                  </a:cubicBezTo>
                  <a:cubicBezTo>
                    <a:pt x="4" y="65"/>
                    <a:pt x="10" y="72"/>
                    <a:pt x="17" y="72"/>
                  </a:cubicBezTo>
                  <a:cubicBezTo>
                    <a:pt x="22" y="72"/>
                    <a:pt x="22" y="72"/>
                    <a:pt x="22" y="72"/>
                  </a:cubicBezTo>
                  <a:cubicBezTo>
                    <a:pt x="25" y="86"/>
                    <a:pt x="38" y="96"/>
                    <a:pt x="53" y="96"/>
                  </a:cubicBezTo>
                  <a:cubicBezTo>
                    <a:pt x="69" y="96"/>
                    <a:pt x="82" y="86"/>
                    <a:pt x="85" y="72"/>
                  </a:cubicBezTo>
                  <a:cubicBezTo>
                    <a:pt x="89" y="72"/>
                    <a:pt x="89" y="72"/>
                    <a:pt x="89" y="72"/>
                  </a:cubicBezTo>
                  <a:cubicBezTo>
                    <a:pt x="97" y="72"/>
                    <a:pt x="103" y="65"/>
                    <a:pt x="103" y="58"/>
                  </a:cubicBezTo>
                  <a:cubicBezTo>
                    <a:pt x="103" y="54"/>
                    <a:pt x="101" y="51"/>
                    <a:pt x="99" y="48"/>
                  </a:cubicBezTo>
                  <a:cubicBezTo>
                    <a:pt x="104" y="46"/>
                    <a:pt x="107" y="41"/>
                    <a:pt x="107" y="36"/>
                  </a:cubicBezTo>
                  <a:close/>
                </a:path>
              </a:pathLst>
            </a:custGeom>
            <a:solidFill>
              <a:srgbClr val="9AD3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21" name="iš1îďé"/>
            <p:cNvSpPr/>
            <p:nvPr/>
          </p:nvSpPr>
          <p:spPr bwMode="auto">
            <a:xfrm>
              <a:off x="4757738" y="1690688"/>
              <a:ext cx="301625" cy="19050"/>
            </a:xfrm>
            <a:prstGeom prst="rect">
              <a:avLst/>
            </a:prstGeom>
            <a:solidFill>
              <a:srgbClr val="3BA0A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dirty="0">
                <a:latin typeface="微软雅黑" panose="020B0503020204020204" pitchFamily="34" charset="-122"/>
              </a:endParaRPr>
            </a:p>
          </p:txBody>
        </p:sp>
        <p:sp>
          <p:nvSpPr>
            <p:cNvPr id="22" name="ïSļïḓé"/>
            <p:cNvSpPr/>
            <p:nvPr/>
          </p:nvSpPr>
          <p:spPr bwMode="auto">
            <a:xfrm>
              <a:off x="4757738" y="1784351"/>
              <a:ext cx="301625" cy="19050"/>
            </a:xfrm>
            <a:prstGeom prst="rect">
              <a:avLst/>
            </a:prstGeom>
            <a:solidFill>
              <a:srgbClr val="3BA0A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dirty="0">
                <a:latin typeface="微软雅黑" panose="020B0503020204020204" pitchFamily="34" charset="-122"/>
              </a:endParaRPr>
            </a:p>
          </p:txBody>
        </p:sp>
        <p:sp>
          <p:nvSpPr>
            <p:cNvPr id="23" name="íṣľidê"/>
            <p:cNvSpPr/>
            <p:nvPr/>
          </p:nvSpPr>
          <p:spPr bwMode="auto">
            <a:xfrm>
              <a:off x="4822825" y="1871663"/>
              <a:ext cx="176213" cy="17463"/>
            </a:xfrm>
            <a:prstGeom prst="rect">
              <a:avLst/>
            </a:prstGeom>
            <a:solidFill>
              <a:srgbClr val="3BA0A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dirty="0">
                <a:latin typeface="微软雅黑" panose="020B0503020204020204" pitchFamily="34" charset="-122"/>
              </a:endParaRPr>
            </a:p>
          </p:txBody>
        </p:sp>
        <p:sp>
          <p:nvSpPr>
            <p:cNvPr id="24" name="ísļiḑe"/>
            <p:cNvSpPr/>
            <p:nvPr/>
          </p:nvSpPr>
          <p:spPr bwMode="auto">
            <a:xfrm>
              <a:off x="6757988" y="3100388"/>
              <a:ext cx="492125" cy="492125"/>
            </a:xfrm>
            <a:prstGeom prst="ellipse">
              <a:avLst/>
            </a:prstGeom>
            <a:solidFill>
              <a:srgbClr val="9AD3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25" name="i$ľîdè"/>
            <p:cNvSpPr/>
            <p:nvPr/>
          </p:nvSpPr>
          <p:spPr bwMode="auto">
            <a:xfrm>
              <a:off x="6918325" y="3208338"/>
              <a:ext cx="241300" cy="274638"/>
            </a:xfrm>
            <a:custGeom>
              <a:avLst/>
              <a:gdLst>
                <a:gd name="T0" fmla="*/ 0 w 152"/>
                <a:gd name="T1" fmla="*/ 0 h 173"/>
                <a:gd name="T2" fmla="*/ 152 w 152"/>
                <a:gd name="T3" fmla="*/ 86 h 173"/>
                <a:gd name="T4" fmla="*/ 0 w 152"/>
                <a:gd name="T5" fmla="*/ 173 h 173"/>
                <a:gd name="T6" fmla="*/ 0 w 152"/>
                <a:gd name="T7" fmla="*/ 0 h 173"/>
              </a:gdLst>
              <a:ahLst/>
              <a:cxnLst>
                <a:cxn ang="0">
                  <a:pos x="T0" y="T1"/>
                </a:cxn>
                <a:cxn ang="0">
                  <a:pos x="T2" y="T3"/>
                </a:cxn>
                <a:cxn ang="0">
                  <a:pos x="T4" y="T5"/>
                </a:cxn>
                <a:cxn ang="0">
                  <a:pos x="T6" y="T7"/>
                </a:cxn>
              </a:cxnLst>
              <a:rect l="0" t="0" r="r" b="b"/>
              <a:pathLst>
                <a:path w="152" h="173">
                  <a:moveTo>
                    <a:pt x="0" y="0"/>
                  </a:moveTo>
                  <a:lnTo>
                    <a:pt x="152" y="86"/>
                  </a:lnTo>
                  <a:lnTo>
                    <a:pt x="0" y="17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26" name="ïṣľïďé"/>
            <p:cNvSpPr/>
            <p:nvPr/>
          </p:nvSpPr>
          <p:spPr bwMode="auto">
            <a:xfrm>
              <a:off x="5480050" y="2066926"/>
              <a:ext cx="935038" cy="687388"/>
            </a:xfrm>
            <a:prstGeom prst="rect">
              <a:avLst/>
            </a:prstGeom>
            <a:solidFill>
              <a:srgbClr val="3BA0A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dirty="0">
                <a:latin typeface="微软雅黑" panose="020B0503020204020204" pitchFamily="34" charset="-122"/>
              </a:endParaRPr>
            </a:p>
          </p:txBody>
        </p:sp>
        <p:sp>
          <p:nvSpPr>
            <p:cNvPr id="27" name="is1iḍé"/>
            <p:cNvSpPr/>
            <p:nvPr/>
          </p:nvSpPr>
          <p:spPr bwMode="auto">
            <a:xfrm>
              <a:off x="5551488" y="2138363"/>
              <a:ext cx="792163" cy="544513"/>
            </a:xfrm>
            <a:prstGeom prst="rect">
              <a:avLst/>
            </a:prstGeom>
            <a:solidFill>
              <a:srgbClr val="9AD3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dirty="0">
                <a:latin typeface="微软雅黑" panose="020B0503020204020204" pitchFamily="34" charset="-122"/>
              </a:endParaRPr>
            </a:p>
          </p:txBody>
        </p:sp>
        <p:sp>
          <p:nvSpPr>
            <p:cNvPr id="28" name="iṥļidê"/>
            <p:cNvSpPr/>
            <p:nvPr/>
          </p:nvSpPr>
          <p:spPr bwMode="auto">
            <a:xfrm>
              <a:off x="5551488" y="2284413"/>
              <a:ext cx="792163" cy="398463"/>
            </a:xfrm>
            <a:custGeom>
              <a:avLst/>
              <a:gdLst>
                <a:gd name="T0" fmla="*/ 239 w 499"/>
                <a:gd name="T1" fmla="*/ 156 h 251"/>
                <a:gd name="T2" fmla="*/ 142 w 499"/>
                <a:gd name="T3" fmla="*/ 64 h 251"/>
                <a:gd name="T4" fmla="*/ 0 w 499"/>
                <a:gd name="T5" fmla="*/ 192 h 251"/>
                <a:gd name="T6" fmla="*/ 0 w 499"/>
                <a:gd name="T7" fmla="*/ 251 h 251"/>
                <a:gd name="T8" fmla="*/ 499 w 499"/>
                <a:gd name="T9" fmla="*/ 251 h 251"/>
                <a:gd name="T10" fmla="*/ 499 w 499"/>
                <a:gd name="T11" fmla="*/ 173 h 251"/>
                <a:gd name="T12" fmla="*/ 381 w 499"/>
                <a:gd name="T13" fmla="*/ 0 h 251"/>
                <a:gd name="T14" fmla="*/ 239 w 499"/>
                <a:gd name="T15" fmla="*/ 156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9" h="251">
                  <a:moveTo>
                    <a:pt x="239" y="156"/>
                  </a:moveTo>
                  <a:lnTo>
                    <a:pt x="142" y="64"/>
                  </a:lnTo>
                  <a:lnTo>
                    <a:pt x="0" y="192"/>
                  </a:lnTo>
                  <a:lnTo>
                    <a:pt x="0" y="251"/>
                  </a:lnTo>
                  <a:lnTo>
                    <a:pt x="499" y="251"/>
                  </a:lnTo>
                  <a:lnTo>
                    <a:pt x="499" y="173"/>
                  </a:lnTo>
                  <a:lnTo>
                    <a:pt x="381" y="0"/>
                  </a:lnTo>
                  <a:lnTo>
                    <a:pt x="239" y="1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grpSp>
          <p:nvGrpSpPr>
            <p:cNvPr id="29" name="išľïḍé"/>
            <p:cNvGrpSpPr/>
            <p:nvPr/>
          </p:nvGrpSpPr>
          <p:grpSpPr>
            <a:xfrm>
              <a:off x="3692525" y="2141539"/>
              <a:ext cx="1284288" cy="1544637"/>
              <a:chOff x="3635375" y="2314576"/>
              <a:chExt cx="1284288" cy="1544637"/>
            </a:xfrm>
          </p:grpSpPr>
          <p:sp>
            <p:nvSpPr>
              <p:cNvPr id="103" name="íṡḷidè"/>
              <p:cNvSpPr/>
              <p:nvPr/>
            </p:nvSpPr>
            <p:spPr bwMode="auto">
              <a:xfrm>
                <a:off x="3635375" y="3205163"/>
                <a:ext cx="1284288" cy="552450"/>
              </a:xfrm>
              <a:custGeom>
                <a:avLst/>
                <a:gdLst>
                  <a:gd name="T0" fmla="*/ 18 w 342"/>
                  <a:gd name="T1" fmla="*/ 20 h 147"/>
                  <a:gd name="T2" fmla="*/ 138 w 342"/>
                  <a:gd name="T3" fmla="*/ 55 h 147"/>
                  <a:gd name="T4" fmla="*/ 171 w 342"/>
                  <a:gd name="T5" fmla="*/ 59 h 147"/>
                  <a:gd name="T6" fmla="*/ 203 w 342"/>
                  <a:gd name="T7" fmla="*/ 55 h 147"/>
                  <a:gd name="T8" fmla="*/ 324 w 342"/>
                  <a:gd name="T9" fmla="*/ 22 h 147"/>
                  <a:gd name="T10" fmla="*/ 301 w 342"/>
                  <a:gd name="T11" fmla="*/ 105 h 147"/>
                  <a:gd name="T12" fmla="*/ 183 w 342"/>
                  <a:gd name="T13" fmla="*/ 142 h 147"/>
                  <a:gd name="T14" fmla="*/ 170 w 342"/>
                  <a:gd name="T15" fmla="*/ 131 h 147"/>
                  <a:gd name="T16" fmla="*/ 158 w 342"/>
                  <a:gd name="T17" fmla="*/ 142 h 147"/>
                  <a:gd name="T18" fmla="*/ 40 w 342"/>
                  <a:gd name="T19" fmla="*/ 103 h 147"/>
                  <a:gd name="T20" fmla="*/ 18 w 342"/>
                  <a:gd name="T21"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2" h="147">
                    <a:moveTo>
                      <a:pt x="18" y="20"/>
                    </a:moveTo>
                    <a:cubicBezTo>
                      <a:pt x="36" y="0"/>
                      <a:pt x="138" y="55"/>
                      <a:pt x="138" y="55"/>
                    </a:cubicBezTo>
                    <a:cubicBezTo>
                      <a:pt x="171" y="59"/>
                      <a:pt x="171" y="59"/>
                      <a:pt x="171" y="59"/>
                    </a:cubicBezTo>
                    <a:cubicBezTo>
                      <a:pt x="203" y="55"/>
                      <a:pt x="203" y="55"/>
                      <a:pt x="203" y="55"/>
                    </a:cubicBezTo>
                    <a:cubicBezTo>
                      <a:pt x="203" y="55"/>
                      <a:pt x="306" y="2"/>
                      <a:pt x="324" y="22"/>
                    </a:cubicBezTo>
                    <a:cubicBezTo>
                      <a:pt x="342" y="42"/>
                      <a:pt x="336" y="85"/>
                      <a:pt x="301" y="105"/>
                    </a:cubicBezTo>
                    <a:cubicBezTo>
                      <a:pt x="265" y="125"/>
                      <a:pt x="200" y="147"/>
                      <a:pt x="183" y="142"/>
                    </a:cubicBezTo>
                    <a:cubicBezTo>
                      <a:pt x="179" y="141"/>
                      <a:pt x="175" y="137"/>
                      <a:pt x="170" y="131"/>
                    </a:cubicBezTo>
                    <a:cubicBezTo>
                      <a:pt x="166" y="137"/>
                      <a:pt x="161" y="141"/>
                      <a:pt x="158" y="142"/>
                    </a:cubicBezTo>
                    <a:cubicBezTo>
                      <a:pt x="140" y="146"/>
                      <a:pt x="75" y="123"/>
                      <a:pt x="40" y="103"/>
                    </a:cubicBezTo>
                    <a:cubicBezTo>
                      <a:pt x="5" y="83"/>
                      <a:pt x="0" y="40"/>
                      <a:pt x="18" y="20"/>
                    </a:cubicBezTo>
                    <a:close/>
                  </a:path>
                </a:pathLst>
              </a:custGeom>
              <a:solidFill>
                <a:srgbClr val="0088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04" name="ïSľïḍé"/>
              <p:cNvSpPr/>
              <p:nvPr/>
            </p:nvSpPr>
            <p:spPr bwMode="auto">
              <a:xfrm>
                <a:off x="4105275" y="3573463"/>
                <a:ext cx="179388" cy="180975"/>
              </a:xfrm>
              <a:custGeom>
                <a:avLst/>
                <a:gdLst>
                  <a:gd name="T0" fmla="*/ 30 w 48"/>
                  <a:gd name="T1" fmla="*/ 32 h 48"/>
                  <a:gd name="T2" fmla="*/ 39 w 48"/>
                  <a:gd name="T3" fmla="*/ 20 h 48"/>
                  <a:gd name="T4" fmla="*/ 48 w 48"/>
                  <a:gd name="T5" fmla="*/ 9 h 48"/>
                  <a:gd name="T6" fmla="*/ 37 w 48"/>
                  <a:gd name="T7" fmla="*/ 7 h 48"/>
                  <a:gd name="T8" fmla="*/ 21 w 48"/>
                  <a:gd name="T9" fmla="*/ 0 h 48"/>
                  <a:gd name="T10" fmla="*/ 0 w 48"/>
                  <a:gd name="T11" fmla="*/ 28 h 48"/>
                  <a:gd name="T12" fmla="*/ 22 w 48"/>
                  <a:gd name="T13" fmla="*/ 48 h 48"/>
                  <a:gd name="T14" fmla="*/ 30 w 48"/>
                  <a:gd name="T15" fmla="*/ 3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30" y="32"/>
                    </a:moveTo>
                    <a:cubicBezTo>
                      <a:pt x="32" y="30"/>
                      <a:pt x="35" y="25"/>
                      <a:pt x="39" y="20"/>
                    </a:cubicBezTo>
                    <a:cubicBezTo>
                      <a:pt x="41" y="16"/>
                      <a:pt x="44" y="12"/>
                      <a:pt x="48" y="9"/>
                    </a:cubicBezTo>
                    <a:cubicBezTo>
                      <a:pt x="42" y="8"/>
                      <a:pt x="38" y="8"/>
                      <a:pt x="37" y="7"/>
                    </a:cubicBezTo>
                    <a:cubicBezTo>
                      <a:pt x="34" y="6"/>
                      <a:pt x="21" y="0"/>
                      <a:pt x="21" y="0"/>
                    </a:cubicBezTo>
                    <a:cubicBezTo>
                      <a:pt x="0" y="28"/>
                      <a:pt x="0" y="28"/>
                      <a:pt x="0" y="28"/>
                    </a:cubicBezTo>
                    <a:cubicBezTo>
                      <a:pt x="0" y="28"/>
                      <a:pt x="11" y="39"/>
                      <a:pt x="22" y="48"/>
                    </a:cubicBezTo>
                    <a:cubicBezTo>
                      <a:pt x="25" y="42"/>
                      <a:pt x="28" y="36"/>
                      <a:pt x="30" y="32"/>
                    </a:cubicBezTo>
                    <a:close/>
                  </a:path>
                </a:pathLst>
              </a:custGeom>
              <a:solidFill>
                <a:srgbClr val="9954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05" name="íSḻide"/>
              <p:cNvSpPr/>
              <p:nvPr/>
            </p:nvSpPr>
            <p:spPr bwMode="auto">
              <a:xfrm>
                <a:off x="4224338" y="3589338"/>
                <a:ext cx="52388" cy="66675"/>
              </a:xfrm>
              <a:custGeom>
                <a:avLst/>
                <a:gdLst>
                  <a:gd name="T0" fmla="*/ 2 w 14"/>
                  <a:gd name="T1" fmla="*/ 18 h 18"/>
                  <a:gd name="T2" fmla="*/ 7 w 14"/>
                  <a:gd name="T3" fmla="*/ 15 h 18"/>
                  <a:gd name="T4" fmla="*/ 10 w 14"/>
                  <a:gd name="T5" fmla="*/ 11 h 18"/>
                  <a:gd name="T6" fmla="*/ 13 w 14"/>
                  <a:gd name="T7" fmla="*/ 3 h 18"/>
                  <a:gd name="T8" fmla="*/ 10 w 14"/>
                  <a:gd name="T9" fmla="*/ 2 h 18"/>
                  <a:gd name="T10" fmla="*/ 6 w 14"/>
                  <a:gd name="T11" fmla="*/ 9 h 18"/>
                  <a:gd name="T12" fmla="*/ 1 w 14"/>
                  <a:gd name="T13" fmla="*/ 16 h 18"/>
                  <a:gd name="T14" fmla="*/ 2 w 14"/>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8">
                    <a:moveTo>
                      <a:pt x="2" y="18"/>
                    </a:moveTo>
                    <a:cubicBezTo>
                      <a:pt x="4" y="17"/>
                      <a:pt x="6" y="16"/>
                      <a:pt x="7" y="15"/>
                    </a:cubicBezTo>
                    <a:cubicBezTo>
                      <a:pt x="8" y="13"/>
                      <a:pt x="9" y="12"/>
                      <a:pt x="10" y="11"/>
                    </a:cubicBezTo>
                    <a:cubicBezTo>
                      <a:pt x="12" y="8"/>
                      <a:pt x="13" y="6"/>
                      <a:pt x="13" y="3"/>
                    </a:cubicBezTo>
                    <a:cubicBezTo>
                      <a:pt x="14" y="2"/>
                      <a:pt x="11" y="0"/>
                      <a:pt x="10" y="2"/>
                    </a:cubicBezTo>
                    <a:cubicBezTo>
                      <a:pt x="9" y="4"/>
                      <a:pt x="7" y="7"/>
                      <a:pt x="6" y="9"/>
                    </a:cubicBezTo>
                    <a:cubicBezTo>
                      <a:pt x="4" y="11"/>
                      <a:pt x="2" y="13"/>
                      <a:pt x="1" y="16"/>
                    </a:cubicBezTo>
                    <a:cubicBezTo>
                      <a:pt x="0" y="17"/>
                      <a:pt x="1" y="18"/>
                      <a:pt x="2" y="18"/>
                    </a:cubicBezTo>
                    <a:close/>
                  </a:path>
                </a:pathLst>
              </a:custGeom>
              <a:solidFill>
                <a:srgbClr val="BF8A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06" name="iŝḷïďê"/>
              <p:cNvSpPr/>
              <p:nvPr/>
            </p:nvSpPr>
            <p:spPr bwMode="auto">
              <a:xfrm>
                <a:off x="4179888" y="3581401"/>
                <a:ext cx="52388" cy="63500"/>
              </a:xfrm>
              <a:custGeom>
                <a:avLst/>
                <a:gdLst>
                  <a:gd name="T0" fmla="*/ 1 w 14"/>
                  <a:gd name="T1" fmla="*/ 15 h 17"/>
                  <a:gd name="T2" fmla="*/ 10 w 14"/>
                  <a:gd name="T3" fmla="*/ 2 h 17"/>
                  <a:gd name="T4" fmla="*/ 14 w 14"/>
                  <a:gd name="T5" fmla="*/ 4 h 17"/>
                  <a:gd name="T6" fmla="*/ 10 w 14"/>
                  <a:gd name="T7" fmla="*/ 12 h 17"/>
                  <a:gd name="T8" fmla="*/ 2 w 14"/>
                  <a:gd name="T9" fmla="*/ 17 h 17"/>
                  <a:gd name="T10" fmla="*/ 1 w 14"/>
                  <a:gd name="T11" fmla="*/ 15 h 17"/>
                </a:gdLst>
                <a:ahLst/>
                <a:cxnLst>
                  <a:cxn ang="0">
                    <a:pos x="T0" y="T1"/>
                  </a:cxn>
                  <a:cxn ang="0">
                    <a:pos x="T2" y="T3"/>
                  </a:cxn>
                  <a:cxn ang="0">
                    <a:pos x="T4" y="T5"/>
                  </a:cxn>
                  <a:cxn ang="0">
                    <a:pos x="T6" y="T7"/>
                  </a:cxn>
                  <a:cxn ang="0">
                    <a:pos x="T8" y="T9"/>
                  </a:cxn>
                  <a:cxn ang="0">
                    <a:pos x="T10" y="T11"/>
                  </a:cxn>
                </a:cxnLst>
                <a:rect l="0" t="0" r="r" b="b"/>
                <a:pathLst>
                  <a:path w="14" h="17">
                    <a:moveTo>
                      <a:pt x="1" y="15"/>
                    </a:moveTo>
                    <a:cubicBezTo>
                      <a:pt x="4" y="11"/>
                      <a:pt x="7" y="6"/>
                      <a:pt x="10" y="2"/>
                    </a:cubicBezTo>
                    <a:cubicBezTo>
                      <a:pt x="11" y="0"/>
                      <a:pt x="14" y="1"/>
                      <a:pt x="14" y="4"/>
                    </a:cubicBezTo>
                    <a:cubicBezTo>
                      <a:pt x="13" y="7"/>
                      <a:pt x="11" y="9"/>
                      <a:pt x="10" y="12"/>
                    </a:cubicBezTo>
                    <a:cubicBezTo>
                      <a:pt x="8" y="14"/>
                      <a:pt x="5" y="16"/>
                      <a:pt x="2" y="17"/>
                    </a:cubicBezTo>
                    <a:cubicBezTo>
                      <a:pt x="1" y="17"/>
                      <a:pt x="0" y="16"/>
                      <a:pt x="1" y="15"/>
                    </a:cubicBezTo>
                    <a:close/>
                  </a:path>
                </a:pathLst>
              </a:custGeom>
              <a:solidFill>
                <a:srgbClr val="BF8A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07" name="ïṩḷïďe"/>
              <p:cNvSpPr/>
              <p:nvPr/>
            </p:nvSpPr>
            <p:spPr bwMode="auto">
              <a:xfrm>
                <a:off x="3867150" y="3375026"/>
                <a:ext cx="309563" cy="198438"/>
              </a:xfrm>
              <a:custGeom>
                <a:avLst/>
                <a:gdLst>
                  <a:gd name="T0" fmla="*/ 81 w 82"/>
                  <a:gd name="T1" fmla="*/ 51 h 53"/>
                  <a:gd name="T2" fmla="*/ 46 w 82"/>
                  <a:gd name="T3" fmla="*/ 23 h 53"/>
                  <a:gd name="T4" fmla="*/ 3 w 82"/>
                  <a:gd name="T5" fmla="*/ 1 h 53"/>
                  <a:gd name="T6" fmla="*/ 2 w 82"/>
                  <a:gd name="T7" fmla="*/ 4 h 53"/>
                  <a:gd name="T8" fmla="*/ 40 w 82"/>
                  <a:gd name="T9" fmla="*/ 27 h 53"/>
                  <a:gd name="T10" fmla="*/ 80 w 82"/>
                  <a:gd name="T11" fmla="*/ 52 h 53"/>
                  <a:gd name="T12" fmla="*/ 81 w 82"/>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82" h="53">
                    <a:moveTo>
                      <a:pt x="81" y="51"/>
                    </a:moveTo>
                    <a:cubicBezTo>
                      <a:pt x="72" y="39"/>
                      <a:pt x="58" y="32"/>
                      <a:pt x="46" y="23"/>
                    </a:cubicBezTo>
                    <a:cubicBezTo>
                      <a:pt x="33" y="14"/>
                      <a:pt x="19" y="5"/>
                      <a:pt x="3" y="1"/>
                    </a:cubicBezTo>
                    <a:cubicBezTo>
                      <a:pt x="2" y="0"/>
                      <a:pt x="0" y="3"/>
                      <a:pt x="2" y="4"/>
                    </a:cubicBezTo>
                    <a:cubicBezTo>
                      <a:pt x="15" y="10"/>
                      <a:pt x="28" y="18"/>
                      <a:pt x="40" y="27"/>
                    </a:cubicBezTo>
                    <a:cubicBezTo>
                      <a:pt x="53" y="36"/>
                      <a:pt x="66" y="46"/>
                      <a:pt x="80" y="52"/>
                    </a:cubicBezTo>
                    <a:cubicBezTo>
                      <a:pt x="81" y="53"/>
                      <a:pt x="82" y="52"/>
                      <a:pt x="81" y="51"/>
                    </a:cubicBezTo>
                    <a:close/>
                  </a:path>
                </a:pathLst>
              </a:custGeom>
              <a:solidFill>
                <a:srgbClr val="004A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08" name="îş1îḍé"/>
              <p:cNvSpPr/>
              <p:nvPr/>
            </p:nvSpPr>
            <p:spPr bwMode="auto">
              <a:xfrm>
                <a:off x="4270375" y="3427413"/>
                <a:ext cx="379413" cy="195263"/>
              </a:xfrm>
              <a:custGeom>
                <a:avLst/>
                <a:gdLst>
                  <a:gd name="T0" fmla="*/ 100 w 101"/>
                  <a:gd name="T1" fmla="*/ 0 h 52"/>
                  <a:gd name="T2" fmla="*/ 52 w 101"/>
                  <a:gd name="T3" fmla="*/ 19 h 52"/>
                  <a:gd name="T4" fmla="*/ 1 w 101"/>
                  <a:gd name="T5" fmla="*/ 49 h 52"/>
                  <a:gd name="T6" fmla="*/ 3 w 101"/>
                  <a:gd name="T7" fmla="*/ 52 h 52"/>
                  <a:gd name="T8" fmla="*/ 52 w 101"/>
                  <a:gd name="T9" fmla="*/ 25 h 52"/>
                  <a:gd name="T10" fmla="*/ 75 w 101"/>
                  <a:gd name="T11" fmla="*/ 13 h 52"/>
                  <a:gd name="T12" fmla="*/ 100 w 101"/>
                  <a:gd name="T13" fmla="*/ 2 h 52"/>
                  <a:gd name="T14" fmla="*/ 100 w 101"/>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100" y="0"/>
                    </a:moveTo>
                    <a:cubicBezTo>
                      <a:pt x="83" y="0"/>
                      <a:pt x="66" y="11"/>
                      <a:pt x="52" y="19"/>
                    </a:cubicBezTo>
                    <a:cubicBezTo>
                      <a:pt x="35" y="28"/>
                      <a:pt x="15" y="36"/>
                      <a:pt x="1" y="49"/>
                    </a:cubicBezTo>
                    <a:cubicBezTo>
                      <a:pt x="0" y="51"/>
                      <a:pt x="2" y="52"/>
                      <a:pt x="3" y="52"/>
                    </a:cubicBezTo>
                    <a:cubicBezTo>
                      <a:pt x="20" y="44"/>
                      <a:pt x="36" y="34"/>
                      <a:pt x="52" y="25"/>
                    </a:cubicBezTo>
                    <a:cubicBezTo>
                      <a:pt x="60" y="21"/>
                      <a:pt x="67" y="17"/>
                      <a:pt x="75" y="13"/>
                    </a:cubicBezTo>
                    <a:cubicBezTo>
                      <a:pt x="83" y="9"/>
                      <a:pt x="92" y="7"/>
                      <a:pt x="100" y="2"/>
                    </a:cubicBezTo>
                    <a:cubicBezTo>
                      <a:pt x="101" y="2"/>
                      <a:pt x="101" y="0"/>
                      <a:pt x="100" y="0"/>
                    </a:cubicBezTo>
                    <a:close/>
                  </a:path>
                </a:pathLst>
              </a:custGeom>
              <a:solidFill>
                <a:srgbClr val="004A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09" name="îṧļïďê"/>
              <p:cNvSpPr/>
              <p:nvPr/>
            </p:nvSpPr>
            <p:spPr bwMode="auto">
              <a:xfrm>
                <a:off x="3976688" y="3630613"/>
                <a:ext cx="365125" cy="228600"/>
              </a:xfrm>
              <a:custGeom>
                <a:avLst/>
                <a:gdLst>
                  <a:gd name="T0" fmla="*/ 76 w 97"/>
                  <a:gd name="T1" fmla="*/ 0 h 61"/>
                  <a:gd name="T2" fmla="*/ 60 w 97"/>
                  <a:gd name="T3" fmla="*/ 7 h 61"/>
                  <a:gd name="T4" fmla="*/ 3 w 97"/>
                  <a:gd name="T5" fmla="*/ 21 h 61"/>
                  <a:gd name="T6" fmla="*/ 59 w 97"/>
                  <a:gd name="T7" fmla="*/ 60 h 61"/>
                  <a:gd name="T8" fmla="*/ 97 w 97"/>
                  <a:gd name="T9" fmla="*/ 27 h 61"/>
                  <a:gd name="T10" fmla="*/ 76 w 97"/>
                  <a:gd name="T11" fmla="*/ 0 h 61"/>
                </a:gdLst>
                <a:ahLst/>
                <a:cxnLst>
                  <a:cxn ang="0">
                    <a:pos x="T0" y="T1"/>
                  </a:cxn>
                  <a:cxn ang="0">
                    <a:pos x="T2" y="T3"/>
                  </a:cxn>
                  <a:cxn ang="0">
                    <a:pos x="T4" y="T5"/>
                  </a:cxn>
                  <a:cxn ang="0">
                    <a:pos x="T6" y="T7"/>
                  </a:cxn>
                  <a:cxn ang="0">
                    <a:pos x="T8" y="T9"/>
                  </a:cxn>
                  <a:cxn ang="0">
                    <a:pos x="T10" y="T11"/>
                  </a:cxn>
                </a:cxnLst>
                <a:rect l="0" t="0" r="r" b="b"/>
                <a:pathLst>
                  <a:path w="97" h="61">
                    <a:moveTo>
                      <a:pt x="76" y="0"/>
                    </a:moveTo>
                    <a:cubicBezTo>
                      <a:pt x="76" y="0"/>
                      <a:pt x="64" y="6"/>
                      <a:pt x="60" y="7"/>
                    </a:cubicBezTo>
                    <a:cubicBezTo>
                      <a:pt x="57" y="8"/>
                      <a:pt x="0" y="10"/>
                      <a:pt x="3" y="21"/>
                    </a:cubicBezTo>
                    <a:cubicBezTo>
                      <a:pt x="6" y="32"/>
                      <a:pt x="56" y="59"/>
                      <a:pt x="59" y="60"/>
                    </a:cubicBezTo>
                    <a:cubicBezTo>
                      <a:pt x="62" y="61"/>
                      <a:pt x="97" y="27"/>
                      <a:pt x="97" y="27"/>
                    </a:cubicBezTo>
                    <a:lnTo>
                      <a:pt x="76" y="0"/>
                    </a:lnTo>
                    <a:close/>
                  </a:path>
                </a:pathLst>
              </a:custGeom>
              <a:solidFill>
                <a:srgbClr val="B161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10" name="i$ḷíḓè"/>
              <p:cNvSpPr/>
              <p:nvPr/>
            </p:nvSpPr>
            <p:spPr bwMode="auto">
              <a:xfrm>
                <a:off x="4171950" y="3644901"/>
                <a:ext cx="49213" cy="63500"/>
              </a:xfrm>
              <a:custGeom>
                <a:avLst/>
                <a:gdLst>
                  <a:gd name="T0" fmla="*/ 13 w 13"/>
                  <a:gd name="T1" fmla="*/ 15 h 17"/>
                  <a:gd name="T2" fmla="*/ 8 w 13"/>
                  <a:gd name="T3" fmla="*/ 9 h 17"/>
                  <a:gd name="T4" fmla="*/ 4 w 13"/>
                  <a:gd name="T5" fmla="*/ 1 h 17"/>
                  <a:gd name="T6" fmla="*/ 0 w 13"/>
                  <a:gd name="T7" fmla="*/ 3 h 17"/>
                  <a:gd name="T8" fmla="*/ 12 w 13"/>
                  <a:gd name="T9" fmla="*/ 17 h 17"/>
                  <a:gd name="T10" fmla="*/ 13 w 13"/>
                  <a:gd name="T11" fmla="*/ 15 h 17"/>
                </a:gdLst>
                <a:ahLst/>
                <a:cxnLst>
                  <a:cxn ang="0">
                    <a:pos x="T0" y="T1"/>
                  </a:cxn>
                  <a:cxn ang="0">
                    <a:pos x="T2" y="T3"/>
                  </a:cxn>
                  <a:cxn ang="0">
                    <a:pos x="T4" y="T5"/>
                  </a:cxn>
                  <a:cxn ang="0">
                    <a:pos x="T6" y="T7"/>
                  </a:cxn>
                  <a:cxn ang="0">
                    <a:pos x="T8" y="T9"/>
                  </a:cxn>
                  <a:cxn ang="0">
                    <a:pos x="T10" y="T11"/>
                  </a:cxn>
                </a:cxnLst>
                <a:rect l="0" t="0" r="r" b="b"/>
                <a:pathLst>
                  <a:path w="13" h="17">
                    <a:moveTo>
                      <a:pt x="13" y="15"/>
                    </a:moveTo>
                    <a:cubicBezTo>
                      <a:pt x="12" y="13"/>
                      <a:pt x="10" y="11"/>
                      <a:pt x="8" y="9"/>
                    </a:cubicBezTo>
                    <a:cubicBezTo>
                      <a:pt x="6" y="6"/>
                      <a:pt x="5" y="4"/>
                      <a:pt x="4" y="1"/>
                    </a:cubicBezTo>
                    <a:cubicBezTo>
                      <a:pt x="3" y="0"/>
                      <a:pt x="0" y="1"/>
                      <a:pt x="0" y="3"/>
                    </a:cubicBezTo>
                    <a:cubicBezTo>
                      <a:pt x="2" y="8"/>
                      <a:pt x="5" y="16"/>
                      <a:pt x="12" y="17"/>
                    </a:cubicBezTo>
                    <a:cubicBezTo>
                      <a:pt x="13" y="17"/>
                      <a:pt x="13" y="16"/>
                      <a:pt x="13" y="15"/>
                    </a:cubicBezTo>
                    <a:close/>
                  </a:path>
                </a:pathLst>
              </a:custGeom>
              <a:solidFill>
                <a:srgbClr val="D79B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11" name="ïşľíďè"/>
              <p:cNvSpPr/>
              <p:nvPr/>
            </p:nvSpPr>
            <p:spPr bwMode="auto">
              <a:xfrm>
                <a:off x="4213225" y="3636963"/>
                <a:ext cx="52388" cy="65088"/>
              </a:xfrm>
              <a:custGeom>
                <a:avLst/>
                <a:gdLst>
                  <a:gd name="T0" fmla="*/ 14 w 14"/>
                  <a:gd name="T1" fmla="*/ 15 h 17"/>
                  <a:gd name="T2" fmla="*/ 5 w 14"/>
                  <a:gd name="T3" fmla="*/ 2 h 17"/>
                  <a:gd name="T4" fmla="*/ 1 w 14"/>
                  <a:gd name="T5" fmla="*/ 3 h 17"/>
                  <a:gd name="T6" fmla="*/ 5 w 14"/>
                  <a:gd name="T7" fmla="*/ 11 h 17"/>
                  <a:gd name="T8" fmla="*/ 12 w 14"/>
                  <a:gd name="T9" fmla="*/ 16 h 17"/>
                  <a:gd name="T10" fmla="*/ 14 w 14"/>
                  <a:gd name="T11" fmla="*/ 15 h 17"/>
                </a:gdLst>
                <a:ahLst/>
                <a:cxnLst>
                  <a:cxn ang="0">
                    <a:pos x="T0" y="T1"/>
                  </a:cxn>
                  <a:cxn ang="0">
                    <a:pos x="T2" y="T3"/>
                  </a:cxn>
                  <a:cxn ang="0">
                    <a:pos x="T4" y="T5"/>
                  </a:cxn>
                  <a:cxn ang="0">
                    <a:pos x="T6" y="T7"/>
                  </a:cxn>
                  <a:cxn ang="0">
                    <a:pos x="T8" y="T9"/>
                  </a:cxn>
                  <a:cxn ang="0">
                    <a:pos x="T10" y="T11"/>
                  </a:cxn>
                </a:cxnLst>
                <a:rect l="0" t="0" r="r" b="b"/>
                <a:pathLst>
                  <a:path w="14" h="17">
                    <a:moveTo>
                      <a:pt x="14" y="15"/>
                    </a:moveTo>
                    <a:cubicBezTo>
                      <a:pt x="10" y="10"/>
                      <a:pt x="7" y="6"/>
                      <a:pt x="5" y="2"/>
                    </a:cubicBezTo>
                    <a:cubicBezTo>
                      <a:pt x="3" y="0"/>
                      <a:pt x="0" y="1"/>
                      <a:pt x="1" y="3"/>
                    </a:cubicBezTo>
                    <a:cubicBezTo>
                      <a:pt x="2" y="6"/>
                      <a:pt x="3" y="9"/>
                      <a:pt x="5" y="11"/>
                    </a:cubicBezTo>
                    <a:cubicBezTo>
                      <a:pt x="7" y="14"/>
                      <a:pt x="9" y="16"/>
                      <a:pt x="12" y="16"/>
                    </a:cubicBezTo>
                    <a:cubicBezTo>
                      <a:pt x="14" y="17"/>
                      <a:pt x="14" y="15"/>
                      <a:pt x="14" y="15"/>
                    </a:cubicBezTo>
                    <a:close/>
                  </a:path>
                </a:pathLst>
              </a:custGeom>
              <a:solidFill>
                <a:srgbClr val="D79B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12" name="iṥļïḋé"/>
              <p:cNvSpPr/>
              <p:nvPr/>
            </p:nvSpPr>
            <p:spPr bwMode="auto">
              <a:xfrm>
                <a:off x="3808413" y="2693988"/>
                <a:ext cx="968375" cy="711200"/>
              </a:xfrm>
              <a:custGeom>
                <a:avLst/>
                <a:gdLst>
                  <a:gd name="T0" fmla="*/ 212 w 258"/>
                  <a:gd name="T1" fmla="*/ 25 h 189"/>
                  <a:gd name="T2" fmla="*/ 130 w 258"/>
                  <a:gd name="T3" fmla="*/ 0 h 189"/>
                  <a:gd name="T4" fmla="*/ 48 w 258"/>
                  <a:gd name="T5" fmla="*/ 24 h 189"/>
                  <a:gd name="T6" fmla="*/ 8 w 258"/>
                  <a:gd name="T7" fmla="*/ 162 h 189"/>
                  <a:gd name="T8" fmla="*/ 85 w 258"/>
                  <a:gd name="T9" fmla="*/ 186 h 189"/>
                  <a:gd name="T10" fmla="*/ 93 w 258"/>
                  <a:gd name="T11" fmla="*/ 161 h 189"/>
                  <a:gd name="T12" fmla="*/ 86 w 258"/>
                  <a:gd name="T13" fmla="*/ 155 h 189"/>
                  <a:gd name="T14" fmla="*/ 127 w 258"/>
                  <a:gd name="T15" fmla="*/ 154 h 189"/>
                  <a:gd name="T16" fmla="*/ 128 w 258"/>
                  <a:gd name="T17" fmla="*/ 154 h 189"/>
                  <a:gd name="T18" fmla="*/ 128 w 258"/>
                  <a:gd name="T19" fmla="*/ 154 h 189"/>
                  <a:gd name="T20" fmla="*/ 129 w 258"/>
                  <a:gd name="T21" fmla="*/ 154 h 189"/>
                  <a:gd name="T22" fmla="*/ 130 w 258"/>
                  <a:gd name="T23" fmla="*/ 154 h 189"/>
                  <a:gd name="T24" fmla="*/ 130 w 258"/>
                  <a:gd name="T25" fmla="*/ 154 h 189"/>
                  <a:gd name="T26" fmla="*/ 131 w 258"/>
                  <a:gd name="T27" fmla="*/ 154 h 189"/>
                  <a:gd name="T28" fmla="*/ 172 w 258"/>
                  <a:gd name="T29" fmla="*/ 155 h 189"/>
                  <a:gd name="T30" fmla="*/ 165 w 258"/>
                  <a:gd name="T31" fmla="*/ 161 h 189"/>
                  <a:gd name="T32" fmla="*/ 173 w 258"/>
                  <a:gd name="T33" fmla="*/ 187 h 189"/>
                  <a:gd name="T34" fmla="*/ 250 w 258"/>
                  <a:gd name="T35" fmla="*/ 164 h 189"/>
                  <a:gd name="T36" fmla="*/ 212 w 258"/>
                  <a:gd name="T37" fmla="*/ 25 h 189"/>
                  <a:gd name="T38" fmla="*/ 47 w 258"/>
                  <a:gd name="T39" fmla="*/ 137 h 189"/>
                  <a:gd name="T40" fmla="*/ 60 w 258"/>
                  <a:gd name="T41" fmla="*/ 102 h 189"/>
                  <a:gd name="T42" fmla="*/ 65 w 258"/>
                  <a:gd name="T43" fmla="*/ 122 h 189"/>
                  <a:gd name="T44" fmla="*/ 68 w 258"/>
                  <a:gd name="T45" fmla="*/ 143 h 189"/>
                  <a:gd name="T46" fmla="*/ 47 w 258"/>
                  <a:gd name="T47" fmla="*/ 137 h 189"/>
                  <a:gd name="T48" fmla="*/ 212 w 258"/>
                  <a:gd name="T49" fmla="*/ 138 h 189"/>
                  <a:gd name="T50" fmla="*/ 190 w 258"/>
                  <a:gd name="T51" fmla="*/ 144 h 189"/>
                  <a:gd name="T52" fmla="*/ 193 w 258"/>
                  <a:gd name="T53" fmla="*/ 123 h 189"/>
                  <a:gd name="T54" fmla="*/ 198 w 258"/>
                  <a:gd name="T55" fmla="*/ 103 h 189"/>
                  <a:gd name="T56" fmla="*/ 212 w 258"/>
                  <a:gd name="T57" fmla="*/ 13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 h="189">
                    <a:moveTo>
                      <a:pt x="212" y="25"/>
                    </a:moveTo>
                    <a:cubicBezTo>
                      <a:pt x="201" y="2"/>
                      <a:pt x="150" y="0"/>
                      <a:pt x="130" y="0"/>
                    </a:cubicBezTo>
                    <a:cubicBezTo>
                      <a:pt x="110" y="0"/>
                      <a:pt x="59" y="1"/>
                      <a:pt x="48" y="24"/>
                    </a:cubicBezTo>
                    <a:cubicBezTo>
                      <a:pt x="37" y="47"/>
                      <a:pt x="0" y="150"/>
                      <a:pt x="8" y="162"/>
                    </a:cubicBezTo>
                    <a:cubicBezTo>
                      <a:pt x="15" y="174"/>
                      <a:pt x="66" y="186"/>
                      <a:pt x="85" y="186"/>
                    </a:cubicBezTo>
                    <a:cubicBezTo>
                      <a:pt x="95" y="189"/>
                      <a:pt x="95" y="170"/>
                      <a:pt x="93" y="161"/>
                    </a:cubicBezTo>
                    <a:cubicBezTo>
                      <a:pt x="92" y="159"/>
                      <a:pt x="90" y="157"/>
                      <a:pt x="86" y="155"/>
                    </a:cubicBezTo>
                    <a:cubicBezTo>
                      <a:pt x="127" y="154"/>
                      <a:pt x="127" y="154"/>
                      <a:pt x="127" y="154"/>
                    </a:cubicBezTo>
                    <a:cubicBezTo>
                      <a:pt x="128" y="154"/>
                      <a:pt x="128" y="154"/>
                      <a:pt x="128" y="154"/>
                    </a:cubicBezTo>
                    <a:cubicBezTo>
                      <a:pt x="128" y="154"/>
                      <a:pt x="128" y="154"/>
                      <a:pt x="128" y="154"/>
                    </a:cubicBezTo>
                    <a:cubicBezTo>
                      <a:pt x="129" y="154"/>
                      <a:pt x="129" y="154"/>
                      <a:pt x="129" y="154"/>
                    </a:cubicBezTo>
                    <a:cubicBezTo>
                      <a:pt x="130" y="154"/>
                      <a:pt x="130" y="154"/>
                      <a:pt x="130" y="154"/>
                    </a:cubicBezTo>
                    <a:cubicBezTo>
                      <a:pt x="130" y="154"/>
                      <a:pt x="130" y="154"/>
                      <a:pt x="130" y="154"/>
                    </a:cubicBezTo>
                    <a:cubicBezTo>
                      <a:pt x="131" y="154"/>
                      <a:pt x="131" y="154"/>
                      <a:pt x="131" y="154"/>
                    </a:cubicBezTo>
                    <a:cubicBezTo>
                      <a:pt x="172" y="155"/>
                      <a:pt x="172" y="155"/>
                      <a:pt x="172" y="155"/>
                    </a:cubicBezTo>
                    <a:cubicBezTo>
                      <a:pt x="168" y="157"/>
                      <a:pt x="166" y="160"/>
                      <a:pt x="165" y="161"/>
                    </a:cubicBezTo>
                    <a:cubicBezTo>
                      <a:pt x="163" y="170"/>
                      <a:pt x="163" y="189"/>
                      <a:pt x="173" y="187"/>
                    </a:cubicBezTo>
                    <a:cubicBezTo>
                      <a:pt x="192" y="186"/>
                      <a:pt x="243" y="175"/>
                      <a:pt x="250" y="164"/>
                    </a:cubicBezTo>
                    <a:cubicBezTo>
                      <a:pt x="258" y="152"/>
                      <a:pt x="222" y="48"/>
                      <a:pt x="212" y="25"/>
                    </a:cubicBezTo>
                    <a:close/>
                    <a:moveTo>
                      <a:pt x="47" y="137"/>
                    </a:moveTo>
                    <a:cubicBezTo>
                      <a:pt x="45" y="134"/>
                      <a:pt x="55" y="116"/>
                      <a:pt x="60" y="102"/>
                    </a:cubicBezTo>
                    <a:cubicBezTo>
                      <a:pt x="61" y="106"/>
                      <a:pt x="64" y="119"/>
                      <a:pt x="65" y="122"/>
                    </a:cubicBezTo>
                    <a:cubicBezTo>
                      <a:pt x="66" y="131"/>
                      <a:pt x="67" y="137"/>
                      <a:pt x="68" y="143"/>
                    </a:cubicBezTo>
                    <a:cubicBezTo>
                      <a:pt x="61" y="140"/>
                      <a:pt x="48" y="138"/>
                      <a:pt x="47" y="137"/>
                    </a:cubicBezTo>
                    <a:close/>
                    <a:moveTo>
                      <a:pt x="212" y="138"/>
                    </a:moveTo>
                    <a:cubicBezTo>
                      <a:pt x="211" y="139"/>
                      <a:pt x="197" y="141"/>
                      <a:pt x="190" y="144"/>
                    </a:cubicBezTo>
                    <a:cubicBezTo>
                      <a:pt x="191" y="137"/>
                      <a:pt x="192" y="132"/>
                      <a:pt x="193" y="123"/>
                    </a:cubicBezTo>
                    <a:cubicBezTo>
                      <a:pt x="194" y="119"/>
                      <a:pt x="197" y="107"/>
                      <a:pt x="198" y="103"/>
                    </a:cubicBezTo>
                    <a:cubicBezTo>
                      <a:pt x="203" y="117"/>
                      <a:pt x="213" y="135"/>
                      <a:pt x="212" y="138"/>
                    </a:cubicBezTo>
                    <a:close/>
                  </a:path>
                </a:pathLst>
              </a:custGeom>
              <a:solidFill>
                <a:srgbClr val="FFFF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13" name="îş1íḍè"/>
              <p:cNvSpPr/>
              <p:nvPr/>
            </p:nvSpPr>
            <p:spPr bwMode="auto">
              <a:xfrm>
                <a:off x="3962400" y="3359151"/>
                <a:ext cx="630238" cy="134938"/>
              </a:xfrm>
              <a:custGeom>
                <a:avLst/>
                <a:gdLst>
                  <a:gd name="T0" fmla="*/ 0 w 168"/>
                  <a:gd name="T1" fmla="*/ 6 h 36"/>
                  <a:gd name="T2" fmla="*/ 14 w 168"/>
                  <a:gd name="T3" fmla="*/ 32 h 36"/>
                  <a:gd name="T4" fmla="*/ 153 w 168"/>
                  <a:gd name="T5" fmla="*/ 33 h 36"/>
                  <a:gd name="T6" fmla="*/ 168 w 168"/>
                  <a:gd name="T7" fmla="*/ 7 h 36"/>
                  <a:gd name="T8" fmla="*/ 0 w 168"/>
                  <a:gd name="T9" fmla="*/ 6 h 36"/>
                </a:gdLst>
                <a:ahLst/>
                <a:cxnLst>
                  <a:cxn ang="0">
                    <a:pos x="T0" y="T1"/>
                  </a:cxn>
                  <a:cxn ang="0">
                    <a:pos x="T2" y="T3"/>
                  </a:cxn>
                  <a:cxn ang="0">
                    <a:pos x="T4" y="T5"/>
                  </a:cxn>
                  <a:cxn ang="0">
                    <a:pos x="T6" y="T7"/>
                  </a:cxn>
                  <a:cxn ang="0">
                    <a:pos x="T8" y="T9"/>
                  </a:cxn>
                </a:cxnLst>
                <a:rect l="0" t="0" r="r" b="b"/>
                <a:pathLst>
                  <a:path w="168" h="36">
                    <a:moveTo>
                      <a:pt x="0" y="6"/>
                    </a:moveTo>
                    <a:cubicBezTo>
                      <a:pt x="0" y="14"/>
                      <a:pt x="7" y="28"/>
                      <a:pt x="14" y="32"/>
                    </a:cubicBezTo>
                    <a:cubicBezTo>
                      <a:pt x="19" y="35"/>
                      <a:pt x="148" y="36"/>
                      <a:pt x="153" y="33"/>
                    </a:cubicBezTo>
                    <a:cubicBezTo>
                      <a:pt x="160" y="28"/>
                      <a:pt x="168" y="15"/>
                      <a:pt x="168" y="7"/>
                    </a:cubicBezTo>
                    <a:cubicBezTo>
                      <a:pt x="168" y="1"/>
                      <a:pt x="0" y="0"/>
                      <a:pt x="0" y="6"/>
                    </a:cubicBezTo>
                    <a:close/>
                  </a:path>
                </a:pathLst>
              </a:custGeom>
              <a:solidFill>
                <a:srgbClr val="A9A4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14" name="îṧḷiḑè"/>
              <p:cNvSpPr/>
              <p:nvPr/>
            </p:nvSpPr>
            <p:spPr bwMode="auto">
              <a:xfrm>
                <a:off x="3965575" y="3114676"/>
                <a:ext cx="635000" cy="387350"/>
              </a:xfrm>
              <a:custGeom>
                <a:avLst/>
                <a:gdLst>
                  <a:gd name="T0" fmla="*/ 2 w 169"/>
                  <a:gd name="T1" fmla="*/ 9 h 103"/>
                  <a:gd name="T2" fmla="*/ 26 w 169"/>
                  <a:gd name="T3" fmla="*/ 96 h 103"/>
                  <a:gd name="T4" fmla="*/ 147 w 169"/>
                  <a:gd name="T5" fmla="*/ 97 h 103"/>
                  <a:gd name="T6" fmla="*/ 162 w 169"/>
                  <a:gd name="T7" fmla="*/ 8 h 103"/>
                  <a:gd name="T8" fmla="*/ 2 w 169"/>
                  <a:gd name="T9" fmla="*/ 9 h 103"/>
                </a:gdLst>
                <a:ahLst/>
                <a:cxnLst>
                  <a:cxn ang="0">
                    <a:pos x="T0" y="T1"/>
                  </a:cxn>
                  <a:cxn ang="0">
                    <a:pos x="T2" y="T3"/>
                  </a:cxn>
                  <a:cxn ang="0">
                    <a:pos x="T4" y="T5"/>
                  </a:cxn>
                  <a:cxn ang="0">
                    <a:pos x="T6" y="T7"/>
                  </a:cxn>
                  <a:cxn ang="0">
                    <a:pos x="T8" y="T9"/>
                  </a:cxn>
                </a:cxnLst>
                <a:rect l="0" t="0" r="r" b="b"/>
                <a:pathLst>
                  <a:path w="169" h="103">
                    <a:moveTo>
                      <a:pt x="2" y="9"/>
                    </a:moveTo>
                    <a:cubicBezTo>
                      <a:pt x="0" y="19"/>
                      <a:pt x="12" y="89"/>
                      <a:pt x="26" y="96"/>
                    </a:cubicBezTo>
                    <a:cubicBezTo>
                      <a:pt x="35" y="101"/>
                      <a:pt x="142" y="103"/>
                      <a:pt x="147" y="97"/>
                    </a:cubicBezTo>
                    <a:cubicBezTo>
                      <a:pt x="153" y="90"/>
                      <a:pt x="169" y="12"/>
                      <a:pt x="162" y="8"/>
                    </a:cubicBezTo>
                    <a:cubicBezTo>
                      <a:pt x="156" y="5"/>
                      <a:pt x="5" y="0"/>
                      <a:pt x="2" y="9"/>
                    </a:cubicBezTo>
                    <a:close/>
                  </a:path>
                </a:pathLst>
              </a:custGeom>
              <a:solidFill>
                <a:srgbClr val="C4C5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15" name="î$ḷïḓé"/>
              <p:cNvSpPr/>
              <p:nvPr/>
            </p:nvSpPr>
            <p:spPr bwMode="auto">
              <a:xfrm>
                <a:off x="4229100" y="3284538"/>
                <a:ext cx="93663" cy="74613"/>
              </a:xfrm>
              <a:prstGeom prst="ellipse">
                <a:avLst/>
              </a:prstGeom>
              <a:solidFill>
                <a:srgbClr val="D6DB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16" name="iṡḷídê"/>
              <p:cNvSpPr/>
              <p:nvPr/>
            </p:nvSpPr>
            <p:spPr bwMode="auto">
              <a:xfrm>
                <a:off x="4070350" y="3452813"/>
                <a:ext cx="420688" cy="26988"/>
              </a:xfrm>
              <a:custGeom>
                <a:avLst/>
                <a:gdLst>
                  <a:gd name="T0" fmla="*/ 111 w 112"/>
                  <a:gd name="T1" fmla="*/ 4 h 7"/>
                  <a:gd name="T2" fmla="*/ 86 w 112"/>
                  <a:gd name="T3" fmla="*/ 3 h 7"/>
                  <a:gd name="T4" fmla="*/ 57 w 112"/>
                  <a:gd name="T5" fmla="*/ 2 h 7"/>
                  <a:gd name="T6" fmla="*/ 1 w 112"/>
                  <a:gd name="T7" fmla="*/ 0 h 7"/>
                  <a:gd name="T8" fmla="*/ 1 w 112"/>
                  <a:gd name="T9" fmla="*/ 3 h 7"/>
                  <a:gd name="T10" fmla="*/ 22 w 112"/>
                  <a:gd name="T11" fmla="*/ 6 h 7"/>
                  <a:gd name="T12" fmla="*/ 51 w 112"/>
                  <a:gd name="T13" fmla="*/ 6 h 7"/>
                  <a:gd name="T14" fmla="*/ 83 w 112"/>
                  <a:gd name="T15" fmla="*/ 6 h 7"/>
                  <a:gd name="T16" fmla="*/ 111 w 112"/>
                  <a:gd name="T17" fmla="*/ 5 h 7"/>
                  <a:gd name="T18" fmla="*/ 111 w 112"/>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7">
                    <a:moveTo>
                      <a:pt x="111" y="4"/>
                    </a:moveTo>
                    <a:cubicBezTo>
                      <a:pt x="103" y="3"/>
                      <a:pt x="94" y="3"/>
                      <a:pt x="86" y="3"/>
                    </a:cubicBezTo>
                    <a:cubicBezTo>
                      <a:pt x="76" y="3"/>
                      <a:pt x="67" y="2"/>
                      <a:pt x="57" y="2"/>
                    </a:cubicBezTo>
                    <a:cubicBezTo>
                      <a:pt x="38" y="2"/>
                      <a:pt x="20" y="2"/>
                      <a:pt x="1" y="0"/>
                    </a:cubicBezTo>
                    <a:cubicBezTo>
                      <a:pt x="0" y="0"/>
                      <a:pt x="0" y="2"/>
                      <a:pt x="1" y="3"/>
                    </a:cubicBezTo>
                    <a:cubicBezTo>
                      <a:pt x="7" y="6"/>
                      <a:pt x="15" y="5"/>
                      <a:pt x="22" y="6"/>
                    </a:cubicBezTo>
                    <a:cubicBezTo>
                      <a:pt x="32" y="7"/>
                      <a:pt x="41" y="7"/>
                      <a:pt x="51" y="6"/>
                    </a:cubicBezTo>
                    <a:cubicBezTo>
                      <a:pt x="61" y="6"/>
                      <a:pt x="72" y="6"/>
                      <a:pt x="83" y="6"/>
                    </a:cubicBezTo>
                    <a:cubicBezTo>
                      <a:pt x="92" y="6"/>
                      <a:pt x="102" y="7"/>
                      <a:pt x="111" y="5"/>
                    </a:cubicBezTo>
                    <a:cubicBezTo>
                      <a:pt x="112" y="5"/>
                      <a:pt x="112" y="4"/>
                      <a:pt x="111" y="4"/>
                    </a:cubicBezTo>
                    <a:close/>
                  </a:path>
                </a:pathLst>
              </a:custGeom>
              <a:solidFill>
                <a:srgbClr val="A9A4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17" name="îS1ïḍê"/>
              <p:cNvSpPr/>
              <p:nvPr/>
            </p:nvSpPr>
            <p:spPr bwMode="auto">
              <a:xfrm>
                <a:off x="4198938" y="2597151"/>
                <a:ext cx="184150" cy="209550"/>
              </a:xfrm>
              <a:custGeom>
                <a:avLst/>
                <a:gdLst>
                  <a:gd name="T0" fmla="*/ 41 w 49"/>
                  <a:gd name="T1" fmla="*/ 4 h 56"/>
                  <a:gd name="T2" fmla="*/ 49 w 49"/>
                  <a:gd name="T3" fmla="*/ 44 h 56"/>
                  <a:gd name="T4" fmla="*/ 23 w 49"/>
                  <a:gd name="T5" fmla="*/ 56 h 56"/>
                  <a:gd name="T6" fmla="*/ 0 w 49"/>
                  <a:gd name="T7" fmla="*/ 45 h 56"/>
                  <a:gd name="T8" fmla="*/ 7 w 49"/>
                  <a:gd name="T9" fmla="*/ 0 h 56"/>
                  <a:gd name="T10" fmla="*/ 41 w 49"/>
                  <a:gd name="T11" fmla="*/ 4 h 56"/>
                </a:gdLst>
                <a:ahLst/>
                <a:cxnLst>
                  <a:cxn ang="0">
                    <a:pos x="T0" y="T1"/>
                  </a:cxn>
                  <a:cxn ang="0">
                    <a:pos x="T2" y="T3"/>
                  </a:cxn>
                  <a:cxn ang="0">
                    <a:pos x="T4" y="T5"/>
                  </a:cxn>
                  <a:cxn ang="0">
                    <a:pos x="T6" y="T7"/>
                  </a:cxn>
                  <a:cxn ang="0">
                    <a:pos x="T8" y="T9"/>
                  </a:cxn>
                  <a:cxn ang="0">
                    <a:pos x="T10" y="T11"/>
                  </a:cxn>
                </a:cxnLst>
                <a:rect l="0" t="0" r="r" b="b"/>
                <a:pathLst>
                  <a:path w="49" h="56">
                    <a:moveTo>
                      <a:pt x="41" y="4"/>
                    </a:moveTo>
                    <a:cubicBezTo>
                      <a:pt x="49" y="44"/>
                      <a:pt x="49" y="44"/>
                      <a:pt x="49" y="44"/>
                    </a:cubicBezTo>
                    <a:cubicBezTo>
                      <a:pt x="49" y="44"/>
                      <a:pt x="41" y="56"/>
                      <a:pt x="23" y="56"/>
                    </a:cubicBezTo>
                    <a:cubicBezTo>
                      <a:pt x="5" y="56"/>
                      <a:pt x="0" y="45"/>
                      <a:pt x="0" y="45"/>
                    </a:cubicBezTo>
                    <a:cubicBezTo>
                      <a:pt x="7" y="0"/>
                      <a:pt x="7" y="0"/>
                      <a:pt x="7" y="0"/>
                    </a:cubicBezTo>
                    <a:lnTo>
                      <a:pt x="41" y="4"/>
                    </a:lnTo>
                    <a:close/>
                  </a:path>
                </a:pathLst>
              </a:custGeom>
              <a:solidFill>
                <a:srgbClr val="FA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18" name="iṧļiḋe"/>
              <p:cNvSpPr/>
              <p:nvPr/>
            </p:nvSpPr>
            <p:spPr bwMode="auto">
              <a:xfrm>
                <a:off x="4075113" y="2347913"/>
                <a:ext cx="412750" cy="398463"/>
              </a:xfrm>
              <a:custGeom>
                <a:avLst/>
                <a:gdLst>
                  <a:gd name="T0" fmla="*/ 106 w 110"/>
                  <a:gd name="T1" fmla="*/ 47 h 106"/>
                  <a:gd name="T2" fmla="*/ 96 w 110"/>
                  <a:gd name="T3" fmla="*/ 49 h 106"/>
                  <a:gd name="T4" fmla="*/ 95 w 110"/>
                  <a:gd name="T5" fmla="*/ 32 h 106"/>
                  <a:gd name="T6" fmla="*/ 67 w 110"/>
                  <a:gd name="T7" fmla="*/ 5 h 106"/>
                  <a:gd name="T8" fmla="*/ 24 w 110"/>
                  <a:gd name="T9" fmla="*/ 20 h 106"/>
                  <a:gd name="T10" fmla="*/ 14 w 110"/>
                  <a:gd name="T11" fmla="*/ 47 h 106"/>
                  <a:gd name="T12" fmla="*/ 9 w 110"/>
                  <a:gd name="T13" fmla="*/ 46 h 106"/>
                  <a:gd name="T14" fmla="*/ 4 w 110"/>
                  <a:gd name="T15" fmla="*/ 62 h 106"/>
                  <a:gd name="T16" fmla="*/ 17 w 110"/>
                  <a:gd name="T17" fmla="*/ 72 h 106"/>
                  <a:gd name="T18" fmla="*/ 39 w 110"/>
                  <a:gd name="T19" fmla="*/ 98 h 106"/>
                  <a:gd name="T20" fmla="*/ 75 w 110"/>
                  <a:gd name="T21" fmla="*/ 99 h 106"/>
                  <a:gd name="T22" fmla="*/ 95 w 110"/>
                  <a:gd name="T23" fmla="*/ 72 h 106"/>
                  <a:gd name="T24" fmla="*/ 107 w 110"/>
                  <a:gd name="T25" fmla="*/ 62 h 106"/>
                  <a:gd name="T26" fmla="*/ 106 w 110"/>
                  <a:gd name="T2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06">
                    <a:moveTo>
                      <a:pt x="106" y="47"/>
                    </a:moveTo>
                    <a:cubicBezTo>
                      <a:pt x="103" y="44"/>
                      <a:pt x="97" y="48"/>
                      <a:pt x="96" y="49"/>
                    </a:cubicBezTo>
                    <a:cubicBezTo>
                      <a:pt x="96" y="42"/>
                      <a:pt x="95" y="36"/>
                      <a:pt x="95" y="32"/>
                    </a:cubicBezTo>
                    <a:cubicBezTo>
                      <a:pt x="91" y="19"/>
                      <a:pt x="79" y="9"/>
                      <a:pt x="67" y="5"/>
                    </a:cubicBezTo>
                    <a:cubicBezTo>
                      <a:pt x="49" y="0"/>
                      <a:pt x="35" y="5"/>
                      <a:pt x="24" y="20"/>
                    </a:cubicBezTo>
                    <a:cubicBezTo>
                      <a:pt x="19" y="28"/>
                      <a:pt x="15" y="38"/>
                      <a:pt x="14" y="47"/>
                    </a:cubicBezTo>
                    <a:cubicBezTo>
                      <a:pt x="12" y="46"/>
                      <a:pt x="11" y="45"/>
                      <a:pt x="9" y="46"/>
                    </a:cubicBezTo>
                    <a:cubicBezTo>
                      <a:pt x="5" y="46"/>
                      <a:pt x="0" y="55"/>
                      <a:pt x="4" y="62"/>
                    </a:cubicBezTo>
                    <a:cubicBezTo>
                      <a:pt x="7" y="69"/>
                      <a:pt x="16" y="72"/>
                      <a:pt x="17" y="72"/>
                    </a:cubicBezTo>
                    <a:cubicBezTo>
                      <a:pt x="21" y="84"/>
                      <a:pt x="27" y="92"/>
                      <a:pt x="39" y="98"/>
                    </a:cubicBezTo>
                    <a:cubicBezTo>
                      <a:pt x="51" y="104"/>
                      <a:pt x="65" y="106"/>
                      <a:pt x="75" y="99"/>
                    </a:cubicBezTo>
                    <a:cubicBezTo>
                      <a:pt x="86" y="92"/>
                      <a:pt x="95" y="77"/>
                      <a:pt x="95" y="72"/>
                    </a:cubicBezTo>
                    <a:cubicBezTo>
                      <a:pt x="100" y="71"/>
                      <a:pt x="105" y="66"/>
                      <a:pt x="107" y="62"/>
                    </a:cubicBezTo>
                    <a:cubicBezTo>
                      <a:pt x="110" y="57"/>
                      <a:pt x="110" y="51"/>
                      <a:pt x="106" y="47"/>
                    </a:cubicBezTo>
                    <a:close/>
                  </a:path>
                </a:pathLst>
              </a:custGeom>
              <a:solidFill>
                <a:srgbClr val="FA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19" name="îṧḷíďê"/>
              <p:cNvSpPr/>
              <p:nvPr/>
            </p:nvSpPr>
            <p:spPr bwMode="auto">
              <a:xfrm>
                <a:off x="4259263" y="2566988"/>
                <a:ext cx="36513" cy="93663"/>
              </a:xfrm>
              <a:custGeom>
                <a:avLst/>
                <a:gdLst>
                  <a:gd name="T0" fmla="*/ 9 w 10"/>
                  <a:gd name="T1" fmla="*/ 19 h 25"/>
                  <a:gd name="T2" fmla="*/ 5 w 10"/>
                  <a:gd name="T3" fmla="*/ 20 h 25"/>
                  <a:gd name="T4" fmla="*/ 4 w 10"/>
                  <a:gd name="T5" fmla="*/ 14 h 25"/>
                  <a:gd name="T6" fmla="*/ 4 w 10"/>
                  <a:gd name="T7" fmla="*/ 2 h 25"/>
                  <a:gd name="T8" fmla="*/ 2 w 10"/>
                  <a:gd name="T9" fmla="*/ 2 h 25"/>
                  <a:gd name="T10" fmla="*/ 1 w 10"/>
                  <a:gd name="T11" fmla="*/ 13 h 25"/>
                  <a:gd name="T12" fmla="*/ 1 w 10"/>
                  <a:gd name="T13" fmla="*/ 21 h 25"/>
                  <a:gd name="T14" fmla="*/ 10 w 10"/>
                  <a:gd name="T15" fmla="*/ 20 h 25"/>
                  <a:gd name="T16" fmla="*/ 9 w 10"/>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5">
                    <a:moveTo>
                      <a:pt x="9" y="19"/>
                    </a:moveTo>
                    <a:cubicBezTo>
                      <a:pt x="8" y="19"/>
                      <a:pt x="6" y="20"/>
                      <a:pt x="5" y="20"/>
                    </a:cubicBezTo>
                    <a:cubicBezTo>
                      <a:pt x="3" y="20"/>
                      <a:pt x="4" y="15"/>
                      <a:pt x="4" y="14"/>
                    </a:cubicBezTo>
                    <a:cubicBezTo>
                      <a:pt x="4" y="10"/>
                      <a:pt x="5" y="6"/>
                      <a:pt x="4" y="2"/>
                    </a:cubicBezTo>
                    <a:cubicBezTo>
                      <a:pt x="4" y="0"/>
                      <a:pt x="2" y="0"/>
                      <a:pt x="2" y="2"/>
                    </a:cubicBezTo>
                    <a:cubicBezTo>
                      <a:pt x="2" y="5"/>
                      <a:pt x="2" y="9"/>
                      <a:pt x="1" y="13"/>
                    </a:cubicBezTo>
                    <a:cubicBezTo>
                      <a:pt x="1" y="15"/>
                      <a:pt x="0" y="18"/>
                      <a:pt x="1" y="21"/>
                    </a:cubicBezTo>
                    <a:cubicBezTo>
                      <a:pt x="3" y="25"/>
                      <a:pt x="8" y="22"/>
                      <a:pt x="10" y="20"/>
                    </a:cubicBezTo>
                    <a:cubicBezTo>
                      <a:pt x="10" y="19"/>
                      <a:pt x="10" y="18"/>
                      <a:pt x="9" y="19"/>
                    </a:cubicBezTo>
                    <a:close/>
                  </a:path>
                </a:pathLst>
              </a:custGeom>
              <a:solidFill>
                <a:srgbClr val="7C56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20" name="îṥľiďê"/>
              <p:cNvSpPr/>
              <p:nvPr/>
            </p:nvSpPr>
            <p:spPr bwMode="auto">
              <a:xfrm>
                <a:off x="4235450" y="2649538"/>
                <a:ext cx="106363" cy="41275"/>
              </a:xfrm>
              <a:custGeom>
                <a:avLst/>
                <a:gdLst>
                  <a:gd name="T0" fmla="*/ 26 w 28"/>
                  <a:gd name="T1" fmla="*/ 1 h 11"/>
                  <a:gd name="T2" fmla="*/ 26 w 28"/>
                  <a:gd name="T3" fmla="*/ 1 h 11"/>
                  <a:gd name="T4" fmla="*/ 17 w 28"/>
                  <a:gd name="T5" fmla="*/ 5 h 11"/>
                  <a:gd name="T6" fmla="*/ 7 w 28"/>
                  <a:gd name="T7" fmla="*/ 6 h 11"/>
                  <a:gd name="T8" fmla="*/ 1 w 28"/>
                  <a:gd name="T9" fmla="*/ 4 h 11"/>
                  <a:gd name="T10" fmla="*/ 0 w 28"/>
                  <a:gd name="T11" fmla="*/ 5 h 11"/>
                  <a:gd name="T12" fmla="*/ 4 w 28"/>
                  <a:gd name="T13" fmla="*/ 8 h 11"/>
                  <a:gd name="T14" fmla="*/ 8 w 28"/>
                  <a:gd name="T15" fmla="*/ 10 h 11"/>
                  <a:gd name="T16" fmla="*/ 17 w 28"/>
                  <a:gd name="T17" fmla="*/ 9 h 11"/>
                  <a:gd name="T18" fmla="*/ 26 w 28"/>
                  <a:gd name="T19"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1">
                    <a:moveTo>
                      <a:pt x="26" y="1"/>
                    </a:moveTo>
                    <a:cubicBezTo>
                      <a:pt x="26" y="1"/>
                      <a:pt x="26" y="1"/>
                      <a:pt x="26" y="1"/>
                    </a:cubicBezTo>
                    <a:cubicBezTo>
                      <a:pt x="23" y="0"/>
                      <a:pt x="19" y="4"/>
                      <a:pt x="17" y="5"/>
                    </a:cubicBezTo>
                    <a:cubicBezTo>
                      <a:pt x="13" y="7"/>
                      <a:pt x="10" y="7"/>
                      <a:pt x="7" y="6"/>
                    </a:cubicBezTo>
                    <a:cubicBezTo>
                      <a:pt x="5" y="5"/>
                      <a:pt x="3" y="4"/>
                      <a:pt x="1" y="4"/>
                    </a:cubicBezTo>
                    <a:cubicBezTo>
                      <a:pt x="0" y="4"/>
                      <a:pt x="0" y="5"/>
                      <a:pt x="0" y="5"/>
                    </a:cubicBezTo>
                    <a:cubicBezTo>
                      <a:pt x="2" y="6"/>
                      <a:pt x="3" y="7"/>
                      <a:pt x="4" y="8"/>
                    </a:cubicBezTo>
                    <a:cubicBezTo>
                      <a:pt x="5" y="9"/>
                      <a:pt x="6" y="9"/>
                      <a:pt x="8" y="10"/>
                    </a:cubicBezTo>
                    <a:cubicBezTo>
                      <a:pt x="11" y="11"/>
                      <a:pt x="14" y="11"/>
                      <a:pt x="17" y="9"/>
                    </a:cubicBezTo>
                    <a:cubicBezTo>
                      <a:pt x="20" y="8"/>
                      <a:pt x="28" y="5"/>
                      <a:pt x="26" y="1"/>
                    </a:cubicBezTo>
                    <a:close/>
                  </a:path>
                </a:pathLst>
              </a:custGeom>
              <a:solidFill>
                <a:srgbClr val="7C56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21" name="îṡḻïḑê"/>
              <p:cNvSpPr/>
              <p:nvPr/>
            </p:nvSpPr>
            <p:spPr bwMode="auto">
              <a:xfrm>
                <a:off x="4194175" y="2578101"/>
                <a:ext cx="46038" cy="33338"/>
              </a:xfrm>
              <a:custGeom>
                <a:avLst/>
                <a:gdLst>
                  <a:gd name="T0" fmla="*/ 6 w 12"/>
                  <a:gd name="T1" fmla="*/ 0 h 9"/>
                  <a:gd name="T2" fmla="*/ 6 w 12"/>
                  <a:gd name="T3" fmla="*/ 9 h 9"/>
                  <a:gd name="T4" fmla="*/ 6 w 12"/>
                  <a:gd name="T5" fmla="*/ 0 h 9"/>
                </a:gdLst>
                <a:ahLst/>
                <a:cxnLst>
                  <a:cxn ang="0">
                    <a:pos x="T0" y="T1"/>
                  </a:cxn>
                  <a:cxn ang="0">
                    <a:pos x="T2" y="T3"/>
                  </a:cxn>
                  <a:cxn ang="0">
                    <a:pos x="T4" y="T5"/>
                  </a:cxn>
                </a:cxnLst>
                <a:rect l="0" t="0" r="r" b="b"/>
                <a:pathLst>
                  <a:path w="12" h="9">
                    <a:moveTo>
                      <a:pt x="6" y="0"/>
                    </a:moveTo>
                    <a:cubicBezTo>
                      <a:pt x="0" y="0"/>
                      <a:pt x="0" y="9"/>
                      <a:pt x="6" y="9"/>
                    </a:cubicBezTo>
                    <a:cubicBezTo>
                      <a:pt x="12" y="9"/>
                      <a:pt x="12" y="0"/>
                      <a:pt x="6" y="0"/>
                    </a:cubicBezTo>
                    <a:close/>
                  </a:path>
                </a:pathLst>
              </a:custGeom>
              <a:solidFill>
                <a:srgbClr val="6192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22" name="ï$ḻiḓè"/>
              <p:cNvSpPr/>
              <p:nvPr/>
            </p:nvSpPr>
            <p:spPr bwMode="auto">
              <a:xfrm>
                <a:off x="4318000" y="2578101"/>
                <a:ext cx="46038" cy="33338"/>
              </a:xfrm>
              <a:custGeom>
                <a:avLst/>
                <a:gdLst>
                  <a:gd name="T0" fmla="*/ 6 w 12"/>
                  <a:gd name="T1" fmla="*/ 0 h 9"/>
                  <a:gd name="T2" fmla="*/ 6 w 12"/>
                  <a:gd name="T3" fmla="*/ 9 h 9"/>
                  <a:gd name="T4" fmla="*/ 6 w 12"/>
                  <a:gd name="T5" fmla="*/ 0 h 9"/>
                </a:gdLst>
                <a:ahLst/>
                <a:cxnLst>
                  <a:cxn ang="0">
                    <a:pos x="T0" y="T1"/>
                  </a:cxn>
                  <a:cxn ang="0">
                    <a:pos x="T2" y="T3"/>
                  </a:cxn>
                  <a:cxn ang="0">
                    <a:pos x="T4" y="T5"/>
                  </a:cxn>
                </a:cxnLst>
                <a:rect l="0" t="0" r="r" b="b"/>
                <a:pathLst>
                  <a:path w="12" h="9">
                    <a:moveTo>
                      <a:pt x="6" y="0"/>
                    </a:moveTo>
                    <a:cubicBezTo>
                      <a:pt x="0" y="0"/>
                      <a:pt x="0" y="9"/>
                      <a:pt x="6" y="9"/>
                    </a:cubicBezTo>
                    <a:cubicBezTo>
                      <a:pt x="12" y="9"/>
                      <a:pt x="12" y="0"/>
                      <a:pt x="6" y="0"/>
                    </a:cubicBezTo>
                    <a:close/>
                  </a:path>
                </a:pathLst>
              </a:custGeom>
              <a:solidFill>
                <a:srgbClr val="6192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23" name="íṧľïdê"/>
              <p:cNvSpPr/>
              <p:nvPr/>
            </p:nvSpPr>
            <p:spPr bwMode="auto">
              <a:xfrm>
                <a:off x="4187825" y="2536826"/>
                <a:ext cx="52388" cy="19050"/>
              </a:xfrm>
              <a:custGeom>
                <a:avLst/>
                <a:gdLst>
                  <a:gd name="T0" fmla="*/ 13 w 14"/>
                  <a:gd name="T1" fmla="*/ 2 h 5"/>
                  <a:gd name="T2" fmla="*/ 2 w 14"/>
                  <a:gd name="T3" fmla="*/ 2 h 5"/>
                  <a:gd name="T4" fmla="*/ 2 w 14"/>
                  <a:gd name="T5" fmla="*/ 4 h 5"/>
                  <a:gd name="T6" fmla="*/ 8 w 14"/>
                  <a:gd name="T7" fmla="*/ 4 h 5"/>
                  <a:gd name="T8" fmla="*/ 13 w 14"/>
                  <a:gd name="T9" fmla="*/ 4 h 5"/>
                  <a:gd name="T10" fmla="*/ 13 w 14"/>
                  <a:gd name="T11" fmla="*/ 2 h 5"/>
                </a:gdLst>
                <a:ahLst/>
                <a:cxnLst>
                  <a:cxn ang="0">
                    <a:pos x="T0" y="T1"/>
                  </a:cxn>
                  <a:cxn ang="0">
                    <a:pos x="T2" y="T3"/>
                  </a:cxn>
                  <a:cxn ang="0">
                    <a:pos x="T4" y="T5"/>
                  </a:cxn>
                  <a:cxn ang="0">
                    <a:pos x="T6" y="T7"/>
                  </a:cxn>
                  <a:cxn ang="0">
                    <a:pos x="T8" y="T9"/>
                  </a:cxn>
                  <a:cxn ang="0">
                    <a:pos x="T10" y="T11"/>
                  </a:cxn>
                </a:cxnLst>
                <a:rect l="0" t="0" r="r" b="b"/>
                <a:pathLst>
                  <a:path w="14" h="5">
                    <a:moveTo>
                      <a:pt x="13" y="2"/>
                    </a:moveTo>
                    <a:cubicBezTo>
                      <a:pt x="10" y="0"/>
                      <a:pt x="5" y="1"/>
                      <a:pt x="2" y="2"/>
                    </a:cubicBezTo>
                    <a:cubicBezTo>
                      <a:pt x="0" y="2"/>
                      <a:pt x="0" y="4"/>
                      <a:pt x="2" y="4"/>
                    </a:cubicBezTo>
                    <a:cubicBezTo>
                      <a:pt x="4" y="4"/>
                      <a:pt x="6" y="4"/>
                      <a:pt x="8" y="4"/>
                    </a:cubicBezTo>
                    <a:cubicBezTo>
                      <a:pt x="9" y="4"/>
                      <a:pt x="11" y="5"/>
                      <a:pt x="13" y="4"/>
                    </a:cubicBezTo>
                    <a:cubicBezTo>
                      <a:pt x="14" y="4"/>
                      <a:pt x="14" y="3"/>
                      <a:pt x="13" y="2"/>
                    </a:cubicBezTo>
                    <a:close/>
                  </a:path>
                </a:pathLst>
              </a:custGeom>
              <a:solidFill>
                <a:srgbClr val="F63B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24" name="ïṥḻîdê"/>
              <p:cNvSpPr/>
              <p:nvPr/>
            </p:nvSpPr>
            <p:spPr bwMode="auto">
              <a:xfrm>
                <a:off x="4322763" y="2540001"/>
                <a:ext cx="44450" cy="11113"/>
              </a:xfrm>
              <a:custGeom>
                <a:avLst/>
                <a:gdLst>
                  <a:gd name="T0" fmla="*/ 12 w 12"/>
                  <a:gd name="T1" fmla="*/ 0 h 3"/>
                  <a:gd name="T2" fmla="*/ 11 w 12"/>
                  <a:gd name="T3" fmla="*/ 0 h 3"/>
                  <a:gd name="T4" fmla="*/ 1 w 12"/>
                  <a:gd name="T5" fmla="*/ 0 h 3"/>
                  <a:gd name="T6" fmla="*/ 1 w 12"/>
                  <a:gd name="T7" fmla="*/ 3 h 3"/>
                  <a:gd name="T8" fmla="*/ 11 w 12"/>
                  <a:gd name="T9" fmla="*/ 3 h 3"/>
                  <a:gd name="T10" fmla="*/ 12 w 12"/>
                  <a:gd name="T11" fmla="*/ 2 h 3"/>
                  <a:gd name="T12" fmla="*/ 12 w 1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2" y="0"/>
                    </a:moveTo>
                    <a:cubicBezTo>
                      <a:pt x="12" y="0"/>
                      <a:pt x="11" y="0"/>
                      <a:pt x="11" y="0"/>
                    </a:cubicBezTo>
                    <a:cubicBezTo>
                      <a:pt x="7" y="0"/>
                      <a:pt x="4" y="0"/>
                      <a:pt x="1" y="0"/>
                    </a:cubicBezTo>
                    <a:cubicBezTo>
                      <a:pt x="0" y="1"/>
                      <a:pt x="0" y="3"/>
                      <a:pt x="1" y="3"/>
                    </a:cubicBezTo>
                    <a:cubicBezTo>
                      <a:pt x="4" y="2"/>
                      <a:pt x="8" y="3"/>
                      <a:pt x="11" y="3"/>
                    </a:cubicBezTo>
                    <a:cubicBezTo>
                      <a:pt x="11" y="3"/>
                      <a:pt x="12" y="2"/>
                      <a:pt x="12" y="2"/>
                    </a:cubicBezTo>
                    <a:cubicBezTo>
                      <a:pt x="12" y="1"/>
                      <a:pt x="12" y="1"/>
                      <a:pt x="12" y="0"/>
                    </a:cubicBezTo>
                    <a:close/>
                  </a:path>
                </a:pathLst>
              </a:custGeom>
              <a:solidFill>
                <a:srgbClr val="F63B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25" name="ïşļïďé"/>
              <p:cNvSpPr/>
              <p:nvPr/>
            </p:nvSpPr>
            <p:spPr bwMode="auto">
              <a:xfrm>
                <a:off x="4427538" y="2540001"/>
                <a:ext cx="30163" cy="60325"/>
              </a:xfrm>
              <a:custGeom>
                <a:avLst/>
                <a:gdLst>
                  <a:gd name="T0" fmla="*/ 3 w 8"/>
                  <a:gd name="T1" fmla="*/ 9 h 16"/>
                  <a:gd name="T2" fmla="*/ 4 w 8"/>
                  <a:gd name="T3" fmla="*/ 7 h 16"/>
                  <a:gd name="T4" fmla="*/ 7 w 8"/>
                  <a:gd name="T5" fmla="*/ 1 h 16"/>
                  <a:gd name="T6" fmla="*/ 7 w 8"/>
                  <a:gd name="T7" fmla="*/ 0 h 16"/>
                  <a:gd name="T8" fmla="*/ 0 w 8"/>
                  <a:gd name="T9" fmla="*/ 10 h 16"/>
                  <a:gd name="T10" fmla="*/ 4 w 8"/>
                  <a:gd name="T11" fmla="*/ 16 h 16"/>
                  <a:gd name="T12" fmla="*/ 8 w 8"/>
                  <a:gd name="T13" fmla="*/ 11 h 16"/>
                  <a:gd name="T14" fmla="*/ 3 w 8"/>
                  <a:gd name="T15" fmla="*/ 9 h 16"/>
                  <a:gd name="T16" fmla="*/ 4 w 8"/>
                  <a:gd name="T17" fmla="*/ 13 h 16"/>
                  <a:gd name="T18" fmla="*/ 3 w 8"/>
                  <a:gd name="T19" fmla="*/ 10 h 16"/>
                  <a:gd name="T20" fmla="*/ 6 w 8"/>
                  <a:gd name="T21" fmla="*/ 11 h 16"/>
                  <a:gd name="T22" fmla="*/ 4 w 8"/>
                  <a:gd name="T23"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3" y="9"/>
                    </a:moveTo>
                    <a:cubicBezTo>
                      <a:pt x="4" y="8"/>
                      <a:pt x="4" y="8"/>
                      <a:pt x="4" y="7"/>
                    </a:cubicBezTo>
                    <a:cubicBezTo>
                      <a:pt x="5" y="5"/>
                      <a:pt x="6" y="3"/>
                      <a:pt x="7" y="1"/>
                    </a:cubicBezTo>
                    <a:cubicBezTo>
                      <a:pt x="8" y="1"/>
                      <a:pt x="7" y="0"/>
                      <a:pt x="7" y="0"/>
                    </a:cubicBezTo>
                    <a:cubicBezTo>
                      <a:pt x="3" y="2"/>
                      <a:pt x="1" y="7"/>
                      <a:pt x="0" y="10"/>
                    </a:cubicBezTo>
                    <a:cubicBezTo>
                      <a:pt x="0" y="12"/>
                      <a:pt x="1" y="16"/>
                      <a:pt x="4" y="16"/>
                    </a:cubicBezTo>
                    <a:cubicBezTo>
                      <a:pt x="6" y="16"/>
                      <a:pt x="8" y="14"/>
                      <a:pt x="8" y="11"/>
                    </a:cubicBezTo>
                    <a:cubicBezTo>
                      <a:pt x="8" y="9"/>
                      <a:pt x="5" y="7"/>
                      <a:pt x="3" y="9"/>
                    </a:cubicBezTo>
                    <a:close/>
                    <a:moveTo>
                      <a:pt x="4" y="13"/>
                    </a:moveTo>
                    <a:cubicBezTo>
                      <a:pt x="3" y="13"/>
                      <a:pt x="3" y="11"/>
                      <a:pt x="3" y="10"/>
                    </a:cubicBezTo>
                    <a:cubicBezTo>
                      <a:pt x="4" y="10"/>
                      <a:pt x="6" y="10"/>
                      <a:pt x="6" y="11"/>
                    </a:cubicBezTo>
                    <a:cubicBezTo>
                      <a:pt x="6" y="12"/>
                      <a:pt x="4" y="13"/>
                      <a:pt x="4" y="13"/>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26" name="îṡ1ide"/>
              <p:cNvSpPr/>
              <p:nvPr/>
            </p:nvSpPr>
            <p:spPr bwMode="auto">
              <a:xfrm>
                <a:off x="4108450" y="2532063"/>
                <a:ext cx="33338" cy="65088"/>
              </a:xfrm>
              <a:custGeom>
                <a:avLst/>
                <a:gdLst>
                  <a:gd name="T0" fmla="*/ 7 w 9"/>
                  <a:gd name="T1" fmla="*/ 8 h 17"/>
                  <a:gd name="T2" fmla="*/ 1 w 9"/>
                  <a:gd name="T3" fmla="*/ 3 h 17"/>
                  <a:gd name="T4" fmla="*/ 2 w 9"/>
                  <a:gd name="T5" fmla="*/ 4 h 17"/>
                  <a:gd name="T6" fmla="*/ 4 w 9"/>
                  <a:gd name="T7" fmla="*/ 7 h 17"/>
                  <a:gd name="T8" fmla="*/ 1 w 9"/>
                  <a:gd name="T9" fmla="*/ 12 h 17"/>
                  <a:gd name="T10" fmla="*/ 5 w 9"/>
                  <a:gd name="T11" fmla="*/ 16 h 17"/>
                  <a:gd name="T12" fmla="*/ 7 w 9"/>
                  <a:gd name="T13" fmla="*/ 8 h 17"/>
                  <a:gd name="T14" fmla="*/ 4 w 9"/>
                  <a:gd name="T15" fmla="*/ 14 h 17"/>
                  <a:gd name="T16" fmla="*/ 4 w 9"/>
                  <a:gd name="T17" fmla="*/ 14 h 17"/>
                  <a:gd name="T18" fmla="*/ 4 w 9"/>
                  <a:gd name="T19" fmla="*/ 13 h 17"/>
                  <a:gd name="T20" fmla="*/ 3 w 9"/>
                  <a:gd name="T21" fmla="*/ 11 h 17"/>
                  <a:gd name="T22" fmla="*/ 4 w 9"/>
                  <a:gd name="T23" fmla="*/ 9 h 17"/>
                  <a:gd name="T24" fmla="*/ 4 w 9"/>
                  <a:gd name="T25"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7">
                    <a:moveTo>
                      <a:pt x="7" y="8"/>
                    </a:moveTo>
                    <a:cubicBezTo>
                      <a:pt x="6" y="6"/>
                      <a:pt x="3" y="0"/>
                      <a:pt x="1" y="3"/>
                    </a:cubicBezTo>
                    <a:cubicBezTo>
                      <a:pt x="0" y="4"/>
                      <a:pt x="1" y="5"/>
                      <a:pt x="2" y="4"/>
                    </a:cubicBezTo>
                    <a:cubicBezTo>
                      <a:pt x="2" y="4"/>
                      <a:pt x="3" y="6"/>
                      <a:pt x="4" y="7"/>
                    </a:cubicBezTo>
                    <a:cubicBezTo>
                      <a:pt x="2" y="7"/>
                      <a:pt x="1" y="10"/>
                      <a:pt x="1" y="12"/>
                    </a:cubicBezTo>
                    <a:cubicBezTo>
                      <a:pt x="1" y="14"/>
                      <a:pt x="3" y="17"/>
                      <a:pt x="5" y="16"/>
                    </a:cubicBezTo>
                    <a:cubicBezTo>
                      <a:pt x="9" y="14"/>
                      <a:pt x="8" y="10"/>
                      <a:pt x="7" y="8"/>
                    </a:cubicBezTo>
                    <a:close/>
                    <a:moveTo>
                      <a:pt x="4" y="14"/>
                    </a:moveTo>
                    <a:cubicBezTo>
                      <a:pt x="4" y="14"/>
                      <a:pt x="4" y="14"/>
                      <a:pt x="4" y="14"/>
                    </a:cubicBezTo>
                    <a:cubicBezTo>
                      <a:pt x="4" y="14"/>
                      <a:pt x="4" y="13"/>
                      <a:pt x="4" y="13"/>
                    </a:cubicBezTo>
                    <a:cubicBezTo>
                      <a:pt x="3" y="13"/>
                      <a:pt x="3" y="12"/>
                      <a:pt x="3" y="11"/>
                    </a:cubicBezTo>
                    <a:cubicBezTo>
                      <a:pt x="3" y="10"/>
                      <a:pt x="4" y="10"/>
                      <a:pt x="4" y="9"/>
                    </a:cubicBezTo>
                    <a:cubicBezTo>
                      <a:pt x="5" y="11"/>
                      <a:pt x="5" y="12"/>
                      <a:pt x="4" y="14"/>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27" name="ïṡ1îde"/>
              <p:cNvSpPr/>
              <p:nvPr/>
            </p:nvSpPr>
            <p:spPr bwMode="auto">
              <a:xfrm>
                <a:off x="4229100" y="2720976"/>
                <a:ext cx="107950" cy="36513"/>
              </a:xfrm>
              <a:custGeom>
                <a:avLst/>
                <a:gdLst>
                  <a:gd name="T0" fmla="*/ 29 w 29"/>
                  <a:gd name="T1" fmla="*/ 1 h 10"/>
                  <a:gd name="T2" fmla="*/ 1 w 29"/>
                  <a:gd name="T3" fmla="*/ 0 h 10"/>
                  <a:gd name="T4" fmla="*/ 0 w 29"/>
                  <a:gd name="T5" fmla="*/ 1 h 10"/>
                  <a:gd name="T6" fmla="*/ 29 w 29"/>
                  <a:gd name="T7" fmla="*/ 2 h 10"/>
                  <a:gd name="T8" fmla="*/ 29 w 29"/>
                  <a:gd name="T9" fmla="*/ 1 h 10"/>
                </a:gdLst>
                <a:ahLst/>
                <a:cxnLst>
                  <a:cxn ang="0">
                    <a:pos x="T0" y="T1"/>
                  </a:cxn>
                  <a:cxn ang="0">
                    <a:pos x="T2" y="T3"/>
                  </a:cxn>
                  <a:cxn ang="0">
                    <a:pos x="T4" y="T5"/>
                  </a:cxn>
                  <a:cxn ang="0">
                    <a:pos x="T6" y="T7"/>
                  </a:cxn>
                  <a:cxn ang="0">
                    <a:pos x="T8" y="T9"/>
                  </a:cxn>
                </a:cxnLst>
                <a:rect l="0" t="0" r="r" b="b"/>
                <a:pathLst>
                  <a:path w="29" h="10">
                    <a:moveTo>
                      <a:pt x="29" y="1"/>
                    </a:moveTo>
                    <a:cubicBezTo>
                      <a:pt x="19" y="3"/>
                      <a:pt x="10" y="4"/>
                      <a:pt x="1" y="0"/>
                    </a:cubicBezTo>
                    <a:cubicBezTo>
                      <a:pt x="1" y="0"/>
                      <a:pt x="0" y="0"/>
                      <a:pt x="0" y="1"/>
                    </a:cubicBezTo>
                    <a:cubicBezTo>
                      <a:pt x="5" y="8"/>
                      <a:pt x="24" y="10"/>
                      <a:pt x="29" y="2"/>
                    </a:cubicBezTo>
                    <a:cubicBezTo>
                      <a:pt x="29" y="1"/>
                      <a:pt x="29" y="1"/>
                      <a:pt x="29" y="1"/>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28" name="iṥ1íďe"/>
              <p:cNvSpPr/>
              <p:nvPr/>
            </p:nvSpPr>
            <p:spPr bwMode="auto">
              <a:xfrm>
                <a:off x="4100513" y="2314576"/>
                <a:ext cx="368300" cy="236538"/>
              </a:xfrm>
              <a:custGeom>
                <a:avLst/>
                <a:gdLst>
                  <a:gd name="T0" fmla="*/ 94 w 98"/>
                  <a:gd name="T1" fmla="*/ 24 h 63"/>
                  <a:gd name="T2" fmla="*/ 89 w 98"/>
                  <a:gd name="T3" fmla="*/ 17 h 63"/>
                  <a:gd name="T4" fmla="*/ 85 w 98"/>
                  <a:gd name="T5" fmla="*/ 6 h 63"/>
                  <a:gd name="T6" fmla="*/ 73 w 98"/>
                  <a:gd name="T7" fmla="*/ 10 h 63"/>
                  <a:gd name="T8" fmla="*/ 72 w 98"/>
                  <a:gd name="T9" fmla="*/ 0 h 63"/>
                  <a:gd name="T10" fmla="*/ 58 w 98"/>
                  <a:gd name="T11" fmla="*/ 8 h 63"/>
                  <a:gd name="T12" fmla="*/ 18 w 98"/>
                  <a:gd name="T13" fmla="*/ 16 h 63"/>
                  <a:gd name="T14" fmla="*/ 10 w 98"/>
                  <a:gd name="T15" fmla="*/ 31 h 63"/>
                  <a:gd name="T16" fmla="*/ 7 w 98"/>
                  <a:gd name="T17" fmla="*/ 56 h 63"/>
                  <a:gd name="T18" fmla="*/ 13 w 98"/>
                  <a:gd name="T19" fmla="*/ 61 h 63"/>
                  <a:gd name="T20" fmla="*/ 17 w 98"/>
                  <a:gd name="T21" fmla="*/ 41 h 63"/>
                  <a:gd name="T22" fmla="*/ 31 w 98"/>
                  <a:gd name="T23" fmla="*/ 38 h 63"/>
                  <a:gd name="T24" fmla="*/ 60 w 98"/>
                  <a:gd name="T25" fmla="*/ 36 h 63"/>
                  <a:gd name="T26" fmla="*/ 80 w 98"/>
                  <a:gd name="T27" fmla="*/ 37 h 63"/>
                  <a:gd name="T28" fmla="*/ 86 w 98"/>
                  <a:gd name="T29" fmla="*/ 61 h 63"/>
                  <a:gd name="T30" fmla="*/ 91 w 98"/>
                  <a:gd name="T31" fmla="*/ 56 h 63"/>
                  <a:gd name="T32" fmla="*/ 89 w 98"/>
                  <a:gd name="T33" fmla="*/ 32 h 63"/>
                  <a:gd name="T34" fmla="*/ 94 w 98"/>
                  <a:gd name="T35"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 h="63">
                    <a:moveTo>
                      <a:pt x="94" y="24"/>
                    </a:moveTo>
                    <a:cubicBezTo>
                      <a:pt x="98" y="14"/>
                      <a:pt x="92" y="14"/>
                      <a:pt x="89" y="17"/>
                    </a:cubicBezTo>
                    <a:cubicBezTo>
                      <a:pt x="87" y="20"/>
                      <a:pt x="89" y="9"/>
                      <a:pt x="85" y="6"/>
                    </a:cubicBezTo>
                    <a:cubicBezTo>
                      <a:pt x="81" y="2"/>
                      <a:pt x="73" y="10"/>
                      <a:pt x="73" y="10"/>
                    </a:cubicBezTo>
                    <a:cubicBezTo>
                      <a:pt x="73" y="10"/>
                      <a:pt x="80" y="0"/>
                      <a:pt x="72" y="0"/>
                    </a:cubicBezTo>
                    <a:cubicBezTo>
                      <a:pt x="64" y="0"/>
                      <a:pt x="58" y="8"/>
                      <a:pt x="58" y="8"/>
                    </a:cubicBezTo>
                    <a:cubicBezTo>
                      <a:pt x="58" y="8"/>
                      <a:pt x="32" y="0"/>
                      <a:pt x="18" y="16"/>
                    </a:cubicBezTo>
                    <a:cubicBezTo>
                      <a:pt x="14" y="22"/>
                      <a:pt x="11" y="27"/>
                      <a:pt x="10" y="31"/>
                    </a:cubicBezTo>
                    <a:cubicBezTo>
                      <a:pt x="0" y="43"/>
                      <a:pt x="4" y="51"/>
                      <a:pt x="7" y="56"/>
                    </a:cubicBezTo>
                    <a:cubicBezTo>
                      <a:pt x="11" y="63"/>
                      <a:pt x="11" y="62"/>
                      <a:pt x="13" y="61"/>
                    </a:cubicBezTo>
                    <a:cubicBezTo>
                      <a:pt x="14" y="60"/>
                      <a:pt x="16" y="50"/>
                      <a:pt x="17" y="41"/>
                    </a:cubicBezTo>
                    <a:cubicBezTo>
                      <a:pt x="21" y="41"/>
                      <a:pt x="25" y="40"/>
                      <a:pt x="31" y="38"/>
                    </a:cubicBezTo>
                    <a:cubicBezTo>
                      <a:pt x="40" y="34"/>
                      <a:pt x="42" y="31"/>
                      <a:pt x="60" y="36"/>
                    </a:cubicBezTo>
                    <a:cubicBezTo>
                      <a:pt x="68" y="38"/>
                      <a:pt x="75" y="38"/>
                      <a:pt x="80" y="37"/>
                    </a:cubicBezTo>
                    <a:cubicBezTo>
                      <a:pt x="82" y="46"/>
                      <a:pt x="84" y="60"/>
                      <a:pt x="86" y="61"/>
                    </a:cubicBezTo>
                    <a:cubicBezTo>
                      <a:pt x="88" y="62"/>
                      <a:pt x="88" y="63"/>
                      <a:pt x="91" y="56"/>
                    </a:cubicBezTo>
                    <a:cubicBezTo>
                      <a:pt x="94" y="51"/>
                      <a:pt x="98" y="43"/>
                      <a:pt x="89" y="32"/>
                    </a:cubicBezTo>
                    <a:cubicBezTo>
                      <a:pt x="92" y="30"/>
                      <a:pt x="93" y="27"/>
                      <a:pt x="94" y="24"/>
                    </a:cubicBezTo>
                    <a:close/>
                  </a:path>
                </a:pathLst>
              </a:custGeom>
              <a:solidFill>
                <a:srgbClr val="F63B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grpSp>
        <p:sp>
          <p:nvSpPr>
            <p:cNvPr id="30" name="îṧļíḍè"/>
            <p:cNvSpPr/>
            <p:nvPr/>
          </p:nvSpPr>
          <p:spPr bwMode="auto">
            <a:xfrm>
              <a:off x="8410575" y="1924051"/>
              <a:ext cx="585788" cy="533400"/>
            </a:xfrm>
            <a:custGeom>
              <a:avLst/>
              <a:gdLst>
                <a:gd name="T0" fmla="*/ 208 w 369"/>
                <a:gd name="T1" fmla="*/ 0 h 336"/>
                <a:gd name="T2" fmla="*/ 0 w 369"/>
                <a:gd name="T3" fmla="*/ 168 h 336"/>
                <a:gd name="T4" fmla="*/ 208 w 369"/>
                <a:gd name="T5" fmla="*/ 336 h 336"/>
                <a:gd name="T6" fmla="*/ 208 w 369"/>
                <a:gd name="T7" fmla="*/ 258 h 336"/>
                <a:gd name="T8" fmla="*/ 369 w 369"/>
                <a:gd name="T9" fmla="*/ 258 h 336"/>
                <a:gd name="T10" fmla="*/ 369 w 369"/>
                <a:gd name="T11" fmla="*/ 78 h 336"/>
                <a:gd name="T12" fmla="*/ 208 w 369"/>
                <a:gd name="T13" fmla="*/ 78 h 336"/>
                <a:gd name="T14" fmla="*/ 208 w 369"/>
                <a:gd name="T15" fmla="*/ 0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 h="336">
                  <a:moveTo>
                    <a:pt x="208" y="0"/>
                  </a:moveTo>
                  <a:lnTo>
                    <a:pt x="0" y="168"/>
                  </a:lnTo>
                  <a:lnTo>
                    <a:pt x="208" y="336"/>
                  </a:lnTo>
                  <a:lnTo>
                    <a:pt x="208" y="258"/>
                  </a:lnTo>
                  <a:lnTo>
                    <a:pt x="369" y="258"/>
                  </a:lnTo>
                  <a:lnTo>
                    <a:pt x="369" y="78"/>
                  </a:lnTo>
                  <a:lnTo>
                    <a:pt x="208" y="78"/>
                  </a:lnTo>
                  <a:lnTo>
                    <a:pt x="208" y="0"/>
                  </a:lnTo>
                  <a:close/>
                </a:path>
              </a:pathLst>
            </a:custGeom>
            <a:solidFill>
              <a:srgbClr val="3BA0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31" name="ïšlïďé"/>
            <p:cNvSpPr/>
            <p:nvPr/>
          </p:nvSpPr>
          <p:spPr bwMode="auto">
            <a:xfrm>
              <a:off x="3060700" y="2679701"/>
              <a:ext cx="581025" cy="533400"/>
            </a:xfrm>
            <a:custGeom>
              <a:avLst/>
              <a:gdLst>
                <a:gd name="T0" fmla="*/ 160 w 366"/>
                <a:gd name="T1" fmla="*/ 336 h 336"/>
                <a:gd name="T2" fmla="*/ 366 w 366"/>
                <a:gd name="T3" fmla="*/ 168 h 336"/>
                <a:gd name="T4" fmla="*/ 160 w 366"/>
                <a:gd name="T5" fmla="*/ 0 h 336"/>
                <a:gd name="T6" fmla="*/ 160 w 366"/>
                <a:gd name="T7" fmla="*/ 78 h 336"/>
                <a:gd name="T8" fmla="*/ 0 w 366"/>
                <a:gd name="T9" fmla="*/ 78 h 336"/>
                <a:gd name="T10" fmla="*/ 0 w 366"/>
                <a:gd name="T11" fmla="*/ 258 h 336"/>
                <a:gd name="T12" fmla="*/ 160 w 366"/>
                <a:gd name="T13" fmla="*/ 258 h 336"/>
                <a:gd name="T14" fmla="*/ 160 w 366"/>
                <a:gd name="T15" fmla="*/ 336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36">
                  <a:moveTo>
                    <a:pt x="160" y="336"/>
                  </a:moveTo>
                  <a:lnTo>
                    <a:pt x="366" y="168"/>
                  </a:lnTo>
                  <a:lnTo>
                    <a:pt x="160" y="0"/>
                  </a:lnTo>
                  <a:lnTo>
                    <a:pt x="160" y="78"/>
                  </a:lnTo>
                  <a:lnTo>
                    <a:pt x="0" y="78"/>
                  </a:lnTo>
                  <a:lnTo>
                    <a:pt x="0" y="258"/>
                  </a:lnTo>
                  <a:lnTo>
                    <a:pt x="160" y="258"/>
                  </a:lnTo>
                  <a:lnTo>
                    <a:pt x="160" y="336"/>
                  </a:lnTo>
                  <a:close/>
                </a:path>
              </a:pathLst>
            </a:custGeom>
            <a:solidFill>
              <a:srgbClr val="3BA0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32" name="ísľíḑè"/>
            <p:cNvSpPr/>
            <p:nvPr/>
          </p:nvSpPr>
          <p:spPr bwMode="auto">
            <a:xfrm>
              <a:off x="7789863" y="4975226"/>
              <a:ext cx="219075" cy="349250"/>
            </a:xfrm>
            <a:custGeom>
              <a:avLst/>
              <a:gdLst>
                <a:gd name="T0" fmla="*/ 24 w 58"/>
                <a:gd name="T1" fmla="*/ 14 h 93"/>
                <a:gd name="T2" fmla="*/ 10 w 58"/>
                <a:gd name="T3" fmla="*/ 66 h 93"/>
                <a:gd name="T4" fmla="*/ 25 w 58"/>
                <a:gd name="T5" fmla="*/ 90 h 93"/>
                <a:gd name="T6" fmla="*/ 50 w 58"/>
                <a:gd name="T7" fmla="*/ 69 h 93"/>
                <a:gd name="T8" fmla="*/ 58 w 58"/>
                <a:gd name="T9" fmla="*/ 0 h 93"/>
                <a:gd name="T10" fmla="*/ 24 w 58"/>
                <a:gd name="T11" fmla="*/ 14 h 93"/>
              </a:gdLst>
              <a:ahLst/>
              <a:cxnLst>
                <a:cxn ang="0">
                  <a:pos x="T0" y="T1"/>
                </a:cxn>
                <a:cxn ang="0">
                  <a:pos x="T2" y="T3"/>
                </a:cxn>
                <a:cxn ang="0">
                  <a:pos x="T4" y="T5"/>
                </a:cxn>
                <a:cxn ang="0">
                  <a:pos x="T6" y="T7"/>
                </a:cxn>
                <a:cxn ang="0">
                  <a:pos x="T8" y="T9"/>
                </a:cxn>
                <a:cxn ang="0">
                  <a:pos x="T10" y="T11"/>
                </a:cxn>
              </a:cxnLst>
              <a:rect l="0" t="0" r="r" b="b"/>
              <a:pathLst>
                <a:path w="58" h="93">
                  <a:moveTo>
                    <a:pt x="24" y="14"/>
                  </a:moveTo>
                  <a:cubicBezTo>
                    <a:pt x="24" y="14"/>
                    <a:pt x="21" y="62"/>
                    <a:pt x="10" y="66"/>
                  </a:cubicBezTo>
                  <a:cubicBezTo>
                    <a:pt x="0" y="69"/>
                    <a:pt x="3" y="87"/>
                    <a:pt x="25" y="90"/>
                  </a:cubicBezTo>
                  <a:cubicBezTo>
                    <a:pt x="47" y="93"/>
                    <a:pt x="50" y="69"/>
                    <a:pt x="50" y="69"/>
                  </a:cubicBezTo>
                  <a:cubicBezTo>
                    <a:pt x="58" y="0"/>
                    <a:pt x="58" y="0"/>
                    <a:pt x="58" y="0"/>
                  </a:cubicBezTo>
                  <a:lnTo>
                    <a:pt x="24" y="14"/>
                  </a:lnTo>
                  <a:close/>
                </a:path>
              </a:pathLst>
            </a:custGeom>
            <a:solidFill>
              <a:srgbClr val="FF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33" name="í$ļíďé"/>
            <p:cNvSpPr/>
            <p:nvPr/>
          </p:nvSpPr>
          <p:spPr bwMode="auto">
            <a:xfrm>
              <a:off x="7102475" y="5426076"/>
              <a:ext cx="1319213" cy="301625"/>
            </a:xfrm>
            <a:custGeom>
              <a:avLst/>
              <a:gdLst>
                <a:gd name="T0" fmla="*/ 1 w 351"/>
                <a:gd name="T1" fmla="*/ 43 h 80"/>
                <a:gd name="T2" fmla="*/ 175 w 351"/>
                <a:gd name="T3" fmla="*/ 0 h 80"/>
                <a:gd name="T4" fmla="*/ 348 w 351"/>
                <a:gd name="T5" fmla="*/ 32 h 80"/>
                <a:gd name="T6" fmla="*/ 316 w 351"/>
                <a:gd name="T7" fmla="*/ 76 h 80"/>
                <a:gd name="T8" fmla="*/ 177 w 351"/>
                <a:gd name="T9" fmla="*/ 54 h 80"/>
                <a:gd name="T10" fmla="*/ 1 w 351"/>
                <a:gd name="T11" fmla="*/ 72 h 80"/>
                <a:gd name="T12" fmla="*/ 1 w 351"/>
                <a:gd name="T13" fmla="*/ 43 h 80"/>
              </a:gdLst>
              <a:ahLst/>
              <a:cxnLst>
                <a:cxn ang="0">
                  <a:pos x="T0" y="T1"/>
                </a:cxn>
                <a:cxn ang="0">
                  <a:pos x="T2" y="T3"/>
                </a:cxn>
                <a:cxn ang="0">
                  <a:pos x="T4" y="T5"/>
                </a:cxn>
                <a:cxn ang="0">
                  <a:pos x="T6" y="T7"/>
                </a:cxn>
                <a:cxn ang="0">
                  <a:pos x="T8" y="T9"/>
                </a:cxn>
                <a:cxn ang="0">
                  <a:pos x="T10" y="T11"/>
                </a:cxn>
                <a:cxn ang="0">
                  <a:pos x="T12" y="T13"/>
                </a:cxn>
              </a:cxnLst>
              <a:rect l="0" t="0" r="r" b="b"/>
              <a:pathLst>
                <a:path w="351" h="80">
                  <a:moveTo>
                    <a:pt x="1" y="43"/>
                  </a:moveTo>
                  <a:cubicBezTo>
                    <a:pt x="1" y="43"/>
                    <a:pt x="150" y="0"/>
                    <a:pt x="175" y="0"/>
                  </a:cubicBezTo>
                  <a:cubicBezTo>
                    <a:pt x="193" y="0"/>
                    <a:pt x="346" y="26"/>
                    <a:pt x="348" y="32"/>
                  </a:cubicBezTo>
                  <a:cubicBezTo>
                    <a:pt x="351" y="38"/>
                    <a:pt x="329" y="72"/>
                    <a:pt x="316" y="76"/>
                  </a:cubicBezTo>
                  <a:cubicBezTo>
                    <a:pt x="303" y="80"/>
                    <a:pt x="194" y="55"/>
                    <a:pt x="177" y="54"/>
                  </a:cubicBezTo>
                  <a:cubicBezTo>
                    <a:pt x="160" y="52"/>
                    <a:pt x="3" y="76"/>
                    <a:pt x="1" y="72"/>
                  </a:cubicBezTo>
                  <a:cubicBezTo>
                    <a:pt x="0" y="68"/>
                    <a:pt x="1" y="43"/>
                    <a:pt x="1" y="43"/>
                  </a:cubicBezTo>
                  <a:close/>
                </a:path>
              </a:pathLst>
            </a:custGeom>
            <a:solidFill>
              <a:srgbClr val="342D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34" name="îsľîḑé"/>
            <p:cNvSpPr/>
            <p:nvPr/>
          </p:nvSpPr>
          <p:spPr bwMode="auto">
            <a:xfrm>
              <a:off x="6870700" y="5430838"/>
              <a:ext cx="250825" cy="311150"/>
            </a:xfrm>
            <a:custGeom>
              <a:avLst/>
              <a:gdLst>
                <a:gd name="T0" fmla="*/ 64 w 67"/>
                <a:gd name="T1" fmla="*/ 41 h 83"/>
                <a:gd name="T2" fmla="*/ 8 w 67"/>
                <a:gd name="T3" fmla="*/ 7 h 83"/>
                <a:gd name="T4" fmla="*/ 42 w 67"/>
                <a:gd name="T5" fmla="*/ 82 h 83"/>
                <a:gd name="T6" fmla="*/ 67 w 67"/>
                <a:gd name="T7" fmla="*/ 72 h 83"/>
                <a:gd name="T8" fmla="*/ 64 w 67"/>
                <a:gd name="T9" fmla="*/ 41 h 83"/>
              </a:gdLst>
              <a:ahLst/>
              <a:cxnLst>
                <a:cxn ang="0">
                  <a:pos x="T0" y="T1"/>
                </a:cxn>
                <a:cxn ang="0">
                  <a:pos x="T2" y="T3"/>
                </a:cxn>
                <a:cxn ang="0">
                  <a:pos x="T4" y="T5"/>
                </a:cxn>
                <a:cxn ang="0">
                  <a:pos x="T6" y="T7"/>
                </a:cxn>
                <a:cxn ang="0">
                  <a:pos x="T8" y="T9"/>
                </a:cxn>
              </a:cxnLst>
              <a:rect l="0" t="0" r="r" b="b"/>
              <a:pathLst>
                <a:path w="67" h="83">
                  <a:moveTo>
                    <a:pt x="64" y="41"/>
                  </a:moveTo>
                  <a:cubicBezTo>
                    <a:pt x="64" y="41"/>
                    <a:pt x="17" y="0"/>
                    <a:pt x="8" y="7"/>
                  </a:cubicBezTo>
                  <a:cubicBezTo>
                    <a:pt x="0" y="13"/>
                    <a:pt x="29" y="83"/>
                    <a:pt x="42" y="82"/>
                  </a:cubicBezTo>
                  <a:cubicBezTo>
                    <a:pt x="53" y="82"/>
                    <a:pt x="67" y="72"/>
                    <a:pt x="67" y="72"/>
                  </a:cubicBezTo>
                  <a:lnTo>
                    <a:pt x="64" y="41"/>
                  </a:lnTo>
                  <a:close/>
                </a:path>
              </a:pathLst>
            </a:custGeom>
            <a:solidFill>
              <a:srgbClr val="B881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35" name="ïŝ1îḋe"/>
            <p:cNvSpPr/>
            <p:nvPr/>
          </p:nvSpPr>
          <p:spPr bwMode="auto">
            <a:xfrm>
              <a:off x="7027863" y="5519738"/>
              <a:ext cx="38100" cy="84138"/>
            </a:xfrm>
            <a:custGeom>
              <a:avLst/>
              <a:gdLst>
                <a:gd name="T0" fmla="*/ 7 w 10"/>
                <a:gd name="T1" fmla="*/ 13 h 22"/>
                <a:gd name="T2" fmla="*/ 10 w 10"/>
                <a:gd name="T3" fmla="*/ 3 h 22"/>
                <a:gd name="T4" fmla="*/ 6 w 10"/>
                <a:gd name="T5" fmla="*/ 2 h 22"/>
                <a:gd name="T6" fmla="*/ 2 w 10"/>
                <a:gd name="T7" fmla="*/ 12 h 22"/>
                <a:gd name="T8" fmla="*/ 0 w 10"/>
                <a:gd name="T9" fmla="*/ 21 h 22"/>
                <a:gd name="T10" fmla="*/ 2 w 10"/>
                <a:gd name="T11" fmla="*/ 22 h 22"/>
                <a:gd name="T12" fmla="*/ 7 w 10"/>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7" y="13"/>
                  </a:moveTo>
                  <a:cubicBezTo>
                    <a:pt x="9" y="10"/>
                    <a:pt x="10" y="7"/>
                    <a:pt x="10" y="3"/>
                  </a:cubicBezTo>
                  <a:cubicBezTo>
                    <a:pt x="10" y="1"/>
                    <a:pt x="6" y="0"/>
                    <a:pt x="6" y="2"/>
                  </a:cubicBezTo>
                  <a:cubicBezTo>
                    <a:pt x="5" y="6"/>
                    <a:pt x="4" y="9"/>
                    <a:pt x="2" y="12"/>
                  </a:cubicBezTo>
                  <a:cubicBezTo>
                    <a:pt x="1" y="15"/>
                    <a:pt x="0" y="18"/>
                    <a:pt x="0" y="21"/>
                  </a:cubicBezTo>
                  <a:cubicBezTo>
                    <a:pt x="0" y="22"/>
                    <a:pt x="1" y="22"/>
                    <a:pt x="2" y="22"/>
                  </a:cubicBezTo>
                  <a:cubicBezTo>
                    <a:pt x="5" y="20"/>
                    <a:pt x="6" y="17"/>
                    <a:pt x="7" y="13"/>
                  </a:cubicBezTo>
                  <a:close/>
                </a:path>
              </a:pathLst>
            </a:custGeom>
            <a:solidFill>
              <a:srgbClr val="451E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36" name="ïsḻîḋè"/>
            <p:cNvSpPr/>
            <p:nvPr/>
          </p:nvSpPr>
          <p:spPr bwMode="auto">
            <a:xfrm>
              <a:off x="7053263" y="5546726"/>
              <a:ext cx="38100" cy="71438"/>
            </a:xfrm>
            <a:custGeom>
              <a:avLst/>
              <a:gdLst>
                <a:gd name="T0" fmla="*/ 10 w 10"/>
                <a:gd name="T1" fmla="*/ 3 h 19"/>
                <a:gd name="T2" fmla="*/ 7 w 10"/>
                <a:gd name="T3" fmla="*/ 2 h 19"/>
                <a:gd name="T4" fmla="*/ 3 w 10"/>
                <a:gd name="T5" fmla="*/ 8 h 19"/>
                <a:gd name="T6" fmla="*/ 0 w 10"/>
                <a:gd name="T7" fmla="*/ 15 h 19"/>
                <a:gd name="T8" fmla="*/ 3 w 10"/>
                <a:gd name="T9" fmla="*/ 18 h 19"/>
                <a:gd name="T10" fmla="*/ 10 w 10"/>
                <a:gd name="T11" fmla="*/ 3 h 19"/>
              </a:gdLst>
              <a:ahLst/>
              <a:cxnLst>
                <a:cxn ang="0">
                  <a:pos x="T0" y="T1"/>
                </a:cxn>
                <a:cxn ang="0">
                  <a:pos x="T2" y="T3"/>
                </a:cxn>
                <a:cxn ang="0">
                  <a:pos x="T4" y="T5"/>
                </a:cxn>
                <a:cxn ang="0">
                  <a:pos x="T6" y="T7"/>
                </a:cxn>
                <a:cxn ang="0">
                  <a:pos x="T8" y="T9"/>
                </a:cxn>
                <a:cxn ang="0">
                  <a:pos x="T10" y="T11"/>
                </a:cxn>
              </a:cxnLst>
              <a:rect l="0" t="0" r="r" b="b"/>
              <a:pathLst>
                <a:path w="10" h="19">
                  <a:moveTo>
                    <a:pt x="10" y="3"/>
                  </a:moveTo>
                  <a:cubicBezTo>
                    <a:pt x="10" y="1"/>
                    <a:pt x="8" y="0"/>
                    <a:pt x="7" y="2"/>
                  </a:cubicBezTo>
                  <a:cubicBezTo>
                    <a:pt x="5" y="4"/>
                    <a:pt x="4" y="6"/>
                    <a:pt x="3" y="8"/>
                  </a:cubicBezTo>
                  <a:cubicBezTo>
                    <a:pt x="2" y="11"/>
                    <a:pt x="0" y="13"/>
                    <a:pt x="0" y="15"/>
                  </a:cubicBezTo>
                  <a:cubicBezTo>
                    <a:pt x="0" y="17"/>
                    <a:pt x="1" y="19"/>
                    <a:pt x="3" y="18"/>
                  </a:cubicBezTo>
                  <a:cubicBezTo>
                    <a:pt x="7" y="15"/>
                    <a:pt x="8" y="8"/>
                    <a:pt x="10" y="3"/>
                  </a:cubicBezTo>
                  <a:close/>
                </a:path>
              </a:pathLst>
            </a:custGeom>
            <a:solidFill>
              <a:srgbClr val="451E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37" name="ïşļíḋe"/>
            <p:cNvSpPr/>
            <p:nvPr/>
          </p:nvSpPr>
          <p:spPr bwMode="auto">
            <a:xfrm>
              <a:off x="7861300" y="4645026"/>
              <a:ext cx="601663" cy="1000125"/>
            </a:xfrm>
            <a:custGeom>
              <a:avLst/>
              <a:gdLst>
                <a:gd name="T0" fmla="*/ 55 w 160"/>
                <a:gd name="T1" fmla="*/ 12 h 266"/>
                <a:gd name="T2" fmla="*/ 13 w 160"/>
                <a:gd name="T3" fmla="*/ 42 h 266"/>
                <a:gd name="T4" fmla="*/ 2 w 160"/>
                <a:gd name="T5" fmla="*/ 104 h 266"/>
                <a:gd name="T6" fmla="*/ 25 w 160"/>
                <a:gd name="T7" fmla="*/ 115 h 266"/>
                <a:gd name="T8" fmla="*/ 27 w 160"/>
                <a:gd name="T9" fmla="*/ 141 h 266"/>
                <a:gd name="T10" fmla="*/ 32 w 160"/>
                <a:gd name="T11" fmla="*/ 214 h 266"/>
                <a:gd name="T12" fmla="*/ 129 w 160"/>
                <a:gd name="T13" fmla="*/ 257 h 266"/>
                <a:gd name="T14" fmla="*/ 149 w 160"/>
                <a:gd name="T15" fmla="*/ 153 h 266"/>
                <a:gd name="T16" fmla="*/ 124 w 160"/>
                <a:gd name="T17" fmla="*/ 11 h 266"/>
                <a:gd name="T18" fmla="*/ 55 w 160"/>
                <a:gd name="T19" fmla="*/ 1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266">
                  <a:moveTo>
                    <a:pt x="55" y="12"/>
                  </a:moveTo>
                  <a:cubicBezTo>
                    <a:pt x="55" y="12"/>
                    <a:pt x="21" y="22"/>
                    <a:pt x="13" y="42"/>
                  </a:cubicBezTo>
                  <a:cubicBezTo>
                    <a:pt x="6" y="62"/>
                    <a:pt x="0" y="95"/>
                    <a:pt x="2" y="104"/>
                  </a:cubicBezTo>
                  <a:cubicBezTo>
                    <a:pt x="3" y="113"/>
                    <a:pt x="23" y="105"/>
                    <a:pt x="25" y="115"/>
                  </a:cubicBezTo>
                  <a:cubicBezTo>
                    <a:pt x="27" y="121"/>
                    <a:pt x="26" y="135"/>
                    <a:pt x="27" y="141"/>
                  </a:cubicBezTo>
                  <a:cubicBezTo>
                    <a:pt x="33" y="180"/>
                    <a:pt x="30" y="212"/>
                    <a:pt x="32" y="214"/>
                  </a:cubicBezTo>
                  <a:cubicBezTo>
                    <a:pt x="44" y="224"/>
                    <a:pt x="110" y="266"/>
                    <a:pt x="129" y="257"/>
                  </a:cubicBezTo>
                  <a:cubicBezTo>
                    <a:pt x="157" y="243"/>
                    <a:pt x="149" y="192"/>
                    <a:pt x="149" y="153"/>
                  </a:cubicBezTo>
                  <a:cubicBezTo>
                    <a:pt x="148" y="114"/>
                    <a:pt x="160" y="23"/>
                    <a:pt x="124" y="11"/>
                  </a:cubicBezTo>
                  <a:cubicBezTo>
                    <a:pt x="88" y="0"/>
                    <a:pt x="55" y="12"/>
                    <a:pt x="55" y="12"/>
                  </a:cubicBezTo>
                  <a:close/>
                </a:path>
              </a:pathLst>
            </a:custGeom>
            <a:solidFill>
              <a:srgbClr val="FE79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38" name="ïŝḻîḓé"/>
            <p:cNvSpPr/>
            <p:nvPr/>
          </p:nvSpPr>
          <p:spPr bwMode="auto">
            <a:xfrm>
              <a:off x="8020050" y="4622801"/>
              <a:ext cx="149225" cy="179388"/>
            </a:xfrm>
            <a:custGeom>
              <a:avLst/>
              <a:gdLst>
                <a:gd name="T0" fmla="*/ 0 w 40"/>
                <a:gd name="T1" fmla="*/ 13 h 48"/>
                <a:gd name="T2" fmla="*/ 6 w 40"/>
                <a:gd name="T3" fmla="*/ 38 h 48"/>
                <a:gd name="T4" fmla="*/ 31 w 40"/>
                <a:gd name="T5" fmla="*/ 38 h 48"/>
                <a:gd name="T6" fmla="*/ 37 w 40"/>
                <a:gd name="T7" fmla="*/ 19 h 48"/>
                <a:gd name="T8" fmla="*/ 27 w 40"/>
                <a:gd name="T9" fmla="*/ 0 h 48"/>
                <a:gd name="T10" fmla="*/ 0 w 40"/>
                <a:gd name="T11" fmla="*/ 13 h 48"/>
              </a:gdLst>
              <a:ahLst/>
              <a:cxnLst>
                <a:cxn ang="0">
                  <a:pos x="T0" y="T1"/>
                </a:cxn>
                <a:cxn ang="0">
                  <a:pos x="T2" y="T3"/>
                </a:cxn>
                <a:cxn ang="0">
                  <a:pos x="T4" y="T5"/>
                </a:cxn>
                <a:cxn ang="0">
                  <a:pos x="T6" y="T7"/>
                </a:cxn>
                <a:cxn ang="0">
                  <a:pos x="T8" y="T9"/>
                </a:cxn>
                <a:cxn ang="0">
                  <a:pos x="T10" y="T11"/>
                </a:cxn>
              </a:cxnLst>
              <a:rect l="0" t="0" r="r" b="b"/>
              <a:pathLst>
                <a:path w="40" h="48">
                  <a:moveTo>
                    <a:pt x="0" y="13"/>
                  </a:moveTo>
                  <a:cubicBezTo>
                    <a:pt x="6" y="38"/>
                    <a:pt x="6" y="38"/>
                    <a:pt x="6" y="38"/>
                  </a:cubicBezTo>
                  <a:cubicBezTo>
                    <a:pt x="6" y="38"/>
                    <a:pt x="23" y="48"/>
                    <a:pt x="31" y="38"/>
                  </a:cubicBezTo>
                  <a:cubicBezTo>
                    <a:pt x="34" y="35"/>
                    <a:pt x="40" y="26"/>
                    <a:pt x="37" y="19"/>
                  </a:cubicBezTo>
                  <a:cubicBezTo>
                    <a:pt x="34" y="13"/>
                    <a:pt x="27" y="0"/>
                    <a:pt x="27" y="0"/>
                  </a:cubicBezTo>
                  <a:lnTo>
                    <a:pt x="0" y="13"/>
                  </a:lnTo>
                  <a:close/>
                </a:path>
              </a:pathLst>
            </a:custGeom>
            <a:solidFill>
              <a:srgbClr val="FF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39" name="ísḻïḓè"/>
            <p:cNvSpPr/>
            <p:nvPr/>
          </p:nvSpPr>
          <p:spPr bwMode="auto">
            <a:xfrm>
              <a:off x="7880350" y="4271963"/>
              <a:ext cx="301625" cy="436563"/>
            </a:xfrm>
            <a:custGeom>
              <a:avLst/>
              <a:gdLst>
                <a:gd name="T0" fmla="*/ 1 w 80"/>
                <a:gd name="T1" fmla="*/ 49 h 116"/>
                <a:gd name="T2" fmla="*/ 31 w 80"/>
                <a:gd name="T3" fmla="*/ 112 h 116"/>
                <a:gd name="T4" fmla="*/ 79 w 80"/>
                <a:gd name="T5" fmla="*/ 60 h 116"/>
                <a:gd name="T6" fmla="*/ 42 w 80"/>
                <a:gd name="T7" fmla="*/ 3 h 116"/>
                <a:gd name="T8" fmla="*/ 1 w 80"/>
                <a:gd name="T9" fmla="*/ 49 h 116"/>
              </a:gdLst>
              <a:ahLst/>
              <a:cxnLst>
                <a:cxn ang="0">
                  <a:pos x="T0" y="T1"/>
                </a:cxn>
                <a:cxn ang="0">
                  <a:pos x="T2" y="T3"/>
                </a:cxn>
                <a:cxn ang="0">
                  <a:pos x="T4" y="T5"/>
                </a:cxn>
                <a:cxn ang="0">
                  <a:pos x="T6" y="T7"/>
                </a:cxn>
                <a:cxn ang="0">
                  <a:pos x="T8" y="T9"/>
                </a:cxn>
              </a:cxnLst>
              <a:rect l="0" t="0" r="r" b="b"/>
              <a:pathLst>
                <a:path w="80" h="116">
                  <a:moveTo>
                    <a:pt x="1" y="49"/>
                  </a:moveTo>
                  <a:cubicBezTo>
                    <a:pt x="0" y="74"/>
                    <a:pt x="8" y="107"/>
                    <a:pt x="31" y="112"/>
                  </a:cubicBezTo>
                  <a:cubicBezTo>
                    <a:pt x="54" y="116"/>
                    <a:pt x="80" y="99"/>
                    <a:pt x="79" y="60"/>
                  </a:cubicBezTo>
                  <a:cubicBezTo>
                    <a:pt x="79" y="20"/>
                    <a:pt x="65" y="0"/>
                    <a:pt x="42" y="3"/>
                  </a:cubicBezTo>
                  <a:cubicBezTo>
                    <a:pt x="19" y="7"/>
                    <a:pt x="1" y="25"/>
                    <a:pt x="1" y="49"/>
                  </a:cubicBezTo>
                  <a:close/>
                </a:path>
              </a:pathLst>
            </a:custGeom>
            <a:solidFill>
              <a:srgbClr val="FF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40" name="i$lîde"/>
            <p:cNvSpPr/>
            <p:nvPr/>
          </p:nvSpPr>
          <p:spPr bwMode="auto">
            <a:xfrm>
              <a:off x="7981950" y="4568826"/>
              <a:ext cx="87313" cy="65088"/>
            </a:xfrm>
            <a:custGeom>
              <a:avLst/>
              <a:gdLst>
                <a:gd name="T0" fmla="*/ 22 w 23"/>
                <a:gd name="T1" fmla="*/ 0 h 17"/>
                <a:gd name="T2" fmla="*/ 15 w 23"/>
                <a:gd name="T3" fmla="*/ 10 h 17"/>
                <a:gd name="T4" fmla="*/ 2 w 23"/>
                <a:gd name="T5" fmla="*/ 11 h 17"/>
                <a:gd name="T6" fmla="*/ 1 w 23"/>
                <a:gd name="T7" fmla="*/ 13 h 17"/>
                <a:gd name="T8" fmla="*/ 16 w 23"/>
                <a:gd name="T9" fmla="*/ 14 h 17"/>
                <a:gd name="T10" fmla="*/ 23 w 23"/>
                <a:gd name="T11" fmla="*/ 1 h 17"/>
                <a:gd name="T12" fmla="*/ 22 w 23"/>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 h="17">
                  <a:moveTo>
                    <a:pt x="22" y="0"/>
                  </a:moveTo>
                  <a:cubicBezTo>
                    <a:pt x="20" y="4"/>
                    <a:pt x="18" y="7"/>
                    <a:pt x="15" y="10"/>
                  </a:cubicBezTo>
                  <a:cubicBezTo>
                    <a:pt x="11" y="13"/>
                    <a:pt x="6" y="12"/>
                    <a:pt x="2" y="11"/>
                  </a:cubicBezTo>
                  <a:cubicBezTo>
                    <a:pt x="1" y="11"/>
                    <a:pt x="0" y="13"/>
                    <a:pt x="1" y="13"/>
                  </a:cubicBezTo>
                  <a:cubicBezTo>
                    <a:pt x="6" y="16"/>
                    <a:pt x="11" y="17"/>
                    <a:pt x="16" y="14"/>
                  </a:cubicBezTo>
                  <a:cubicBezTo>
                    <a:pt x="21" y="11"/>
                    <a:pt x="23" y="6"/>
                    <a:pt x="23" y="1"/>
                  </a:cubicBezTo>
                  <a:cubicBezTo>
                    <a:pt x="23" y="0"/>
                    <a:pt x="22" y="0"/>
                    <a:pt x="22" y="0"/>
                  </a:cubicBezTo>
                  <a:close/>
                </a:path>
              </a:pathLst>
            </a:custGeom>
            <a:solidFill>
              <a:srgbClr val="7C56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41" name="îšḻíḍè"/>
            <p:cNvSpPr/>
            <p:nvPr/>
          </p:nvSpPr>
          <p:spPr bwMode="auto">
            <a:xfrm>
              <a:off x="8042275" y="4640263"/>
              <a:ext cx="71438" cy="46038"/>
            </a:xfrm>
            <a:custGeom>
              <a:avLst/>
              <a:gdLst>
                <a:gd name="T0" fmla="*/ 18 w 19"/>
                <a:gd name="T1" fmla="*/ 1 h 12"/>
                <a:gd name="T2" fmla="*/ 2 w 19"/>
                <a:gd name="T3" fmla="*/ 9 h 12"/>
                <a:gd name="T4" fmla="*/ 2 w 19"/>
                <a:gd name="T5" fmla="*/ 12 h 12"/>
                <a:gd name="T6" fmla="*/ 19 w 19"/>
                <a:gd name="T7" fmla="*/ 1 h 12"/>
                <a:gd name="T8" fmla="*/ 18 w 19"/>
                <a:gd name="T9" fmla="*/ 1 h 12"/>
              </a:gdLst>
              <a:ahLst/>
              <a:cxnLst>
                <a:cxn ang="0">
                  <a:pos x="T0" y="T1"/>
                </a:cxn>
                <a:cxn ang="0">
                  <a:pos x="T2" y="T3"/>
                </a:cxn>
                <a:cxn ang="0">
                  <a:pos x="T4" y="T5"/>
                </a:cxn>
                <a:cxn ang="0">
                  <a:pos x="T6" y="T7"/>
                </a:cxn>
                <a:cxn ang="0">
                  <a:pos x="T8" y="T9"/>
                </a:cxn>
              </a:cxnLst>
              <a:rect l="0" t="0" r="r" b="b"/>
              <a:pathLst>
                <a:path w="19" h="12">
                  <a:moveTo>
                    <a:pt x="18" y="1"/>
                  </a:moveTo>
                  <a:cubicBezTo>
                    <a:pt x="13" y="4"/>
                    <a:pt x="8" y="9"/>
                    <a:pt x="2" y="9"/>
                  </a:cubicBezTo>
                  <a:cubicBezTo>
                    <a:pt x="0" y="9"/>
                    <a:pt x="0" y="12"/>
                    <a:pt x="2" y="12"/>
                  </a:cubicBezTo>
                  <a:cubicBezTo>
                    <a:pt x="10" y="12"/>
                    <a:pt x="15" y="8"/>
                    <a:pt x="19" y="1"/>
                  </a:cubicBezTo>
                  <a:cubicBezTo>
                    <a:pt x="19" y="1"/>
                    <a:pt x="18" y="0"/>
                    <a:pt x="18" y="1"/>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42" name="îšḻíḑê"/>
            <p:cNvSpPr/>
            <p:nvPr/>
          </p:nvSpPr>
          <p:spPr bwMode="auto">
            <a:xfrm>
              <a:off x="8031163" y="4483101"/>
              <a:ext cx="49213" cy="41275"/>
            </a:xfrm>
            <a:custGeom>
              <a:avLst/>
              <a:gdLst>
                <a:gd name="T0" fmla="*/ 6 w 13"/>
                <a:gd name="T1" fmla="*/ 1 h 11"/>
                <a:gd name="T2" fmla="*/ 7 w 13"/>
                <a:gd name="T3" fmla="*/ 10 h 11"/>
                <a:gd name="T4" fmla="*/ 6 w 13"/>
                <a:gd name="T5" fmla="*/ 1 h 11"/>
              </a:gdLst>
              <a:ahLst/>
              <a:cxnLst>
                <a:cxn ang="0">
                  <a:pos x="T0" y="T1"/>
                </a:cxn>
                <a:cxn ang="0">
                  <a:pos x="T2" y="T3"/>
                </a:cxn>
                <a:cxn ang="0">
                  <a:pos x="T4" y="T5"/>
                </a:cxn>
              </a:cxnLst>
              <a:rect l="0" t="0" r="r" b="b"/>
              <a:pathLst>
                <a:path w="13" h="11">
                  <a:moveTo>
                    <a:pt x="6" y="1"/>
                  </a:moveTo>
                  <a:cubicBezTo>
                    <a:pt x="0" y="1"/>
                    <a:pt x="1" y="11"/>
                    <a:pt x="7" y="10"/>
                  </a:cubicBezTo>
                  <a:cubicBezTo>
                    <a:pt x="13" y="10"/>
                    <a:pt x="12" y="0"/>
                    <a:pt x="6" y="1"/>
                  </a:cubicBezTo>
                  <a:close/>
                </a:path>
              </a:pathLst>
            </a:custGeom>
            <a:solidFill>
              <a:srgbClr val="7C56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43" name="i$ḻíďê"/>
            <p:cNvSpPr/>
            <p:nvPr/>
          </p:nvSpPr>
          <p:spPr bwMode="auto">
            <a:xfrm>
              <a:off x="7902575" y="4521201"/>
              <a:ext cx="49213" cy="36513"/>
            </a:xfrm>
            <a:custGeom>
              <a:avLst/>
              <a:gdLst>
                <a:gd name="T0" fmla="*/ 6 w 13"/>
                <a:gd name="T1" fmla="*/ 1 h 10"/>
                <a:gd name="T2" fmla="*/ 7 w 13"/>
                <a:gd name="T3" fmla="*/ 9 h 10"/>
                <a:gd name="T4" fmla="*/ 6 w 13"/>
                <a:gd name="T5" fmla="*/ 1 h 10"/>
              </a:gdLst>
              <a:ahLst/>
              <a:cxnLst>
                <a:cxn ang="0">
                  <a:pos x="T0" y="T1"/>
                </a:cxn>
                <a:cxn ang="0">
                  <a:pos x="T2" y="T3"/>
                </a:cxn>
                <a:cxn ang="0">
                  <a:pos x="T4" y="T5"/>
                </a:cxn>
              </a:cxnLst>
              <a:rect l="0" t="0" r="r" b="b"/>
              <a:pathLst>
                <a:path w="13" h="10">
                  <a:moveTo>
                    <a:pt x="6" y="1"/>
                  </a:moveTo>
                  <a:cubicBezTo>
                    <a:pt x="0" y="1"/>
                    <a:pt x="1" y="10"/>
                    <a:pt x="7" y="9"/>
                  </a:cubicBezTo>
                  <a:cubicBezTo>
                    <a:pt x="13" y="9"/>
                    <a:pt x="12" y="0"/>
                    <a:pt x="6" y="1"/>
                  </a:cubicBezTo>
                  <a:close/>
                </a:path>
              </a:pathLst>
            </a:custGeom>
            <a:solidFill>
              <a:srgbClr val="7C56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44" name="î$ḻíde"/>
            <p:cNvSpPr/>
            <p:nvPr/>
          </p:nvSpPr>
          <p:spPr bwMode="auto">
            <a:xfrm>
              <a:off x="8034338" y="4449763"/>
              <a:ext cx="30163" cy="11113"/>
            </a:xfrm>
            <a:custGeom>
              <a:avLst/>
              <a:gdLst>
                <a:gd name="T0" fmla="*/ 8 w 8"/>
                <a:gd name="T1" fmla="*/ 1 h 3"/>
                <a:gd name="T2" fmla="*/ 5 w 8"/>
                <a:gd name="T3" fmla="*/ 0 h 3"/>
                <a:gd name="T4" fmla="*/ 2 w 8"/>
                <a:gd name="T5" fmla="*/ 0 h 3"/>
                <a:gd name="T6" fmla="*/ 2 w 8"/>
                <a:gd name="T7" fmla="*/ 3 h 3"/>
                <a:gd name="T8" fmla="*/ 5 w 8"/>
                <a:gd name="T9" fmla="*/ 2 h 3"/>
                <a:gd name="T10" fmla="*/ 7 w 8"/>
                <a:gd name="T11" fmla="*/ 2 h 3"/>
                <a:gd name="T12" fmla="*/ 8 w 8"/>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8" y="1"/>
                  </a:moveTo>
                  <a:cubicBezTo>
                    <a:pt x="7" y="1"/>
                    <a:pt x="6" y="1"/>
                    <a:pt x="5" y="0"/>
                  </a:cubicBezTo>
                  <a:cubicBezTo>
                    <a:pt x="4" y="0"/>
                    <a:pt x="3" y="0"/>
                    <a:pt x="2" y="0"/>
                  </a:cubicBezTo>
                  <a:cubicBezTo>
                    <a:pt x="0" y="0"/>
                    <a:pt x="1" y="3"/>
                    <a:pt x="2" y="3"/>
                  </a:cubicBezTo>
                  <a:cubicBezTo>
                    <a:pt x="3" y="2"/>
                    <a:pt x="4" y="2"/>
                    <a:pt x="5" y="2"/>
                  </a:cubicBezTo>
                  <a:cubicBezTo>
                    <a:pt x="6" y="2"/>
                    <a:pt x="7" y="2"/>
                    <a:pt x="7" y="2"/>
                  </a:cubicBezTo>
                  <a:cubicBezTo>
                    <a:pt x="8" y="2"/>
                    <a:pt x="8" y="2"/>
                    <a:pt x="8" y="1"/>
                  </a:cubicBezTo>
                  <a:close/>
                </a:path>
              </a:pathLst>
            </a:custGeom>
            <a:solidFill>
              <a:srgbClr val="E1830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45" name="islîḍe"/>
            <p:cNvSpPr/>
            <p:nvPr/>
          </p:nvSpPr>
          <p:spPr bwMode="auto">
            <a:xfrm>
              <a:off x="7902575" y="4475163"/>
              <a:ext cx="30163" cy="15875"/>
            </a:xfrm>
            <a:custGeom>
              <a:avLst/>
              <a:gdLst>
                <a:gd name="T0" fmla="*/ 8 w 8"/>
                <a:gd name="T1" fmla="*/ 1 h 4"/>
                <a:gd name="T2" fmla="*/ 1 w 8"/>
                <a:gd name="T3" fmla="*/ 2 h 4"/>
                <a:gd name="T4" fmla="*/ 2 w 8"/>
                <a:gd name="T5" fmla="*/ 4 h 4"/>
                <a:gd name="T6" fmla="*/ 8 w 8"/>
                <a:gd name="T7" fmla="*/ 1 h 4"/>
                <a:gd name="T8" fmla="*/ 8 w 8"/>
                <a:gd name="T9" fmla="*/ 1 h 4"/>
              </a:gdLst>
              <a:ahLst/>
              <a:cxnLst>
                <a:cxn ang="0">
                  <a:pos x="T0" y="T1"/>
                </a:cxn>
                <a:cxn ang="0">
                  <a:pos x="T2" y="T3"/>
                </a:cxn>
                <a:cxn ang="0">
                  <a:pos x="T4" y="T5"/>
                </a:cxn>
                <a:cxn ang="0">
                  <a:pos x="T6" y="T7"/>
                </a:cxn>
                <a:cxn ang="0">
                  <a:pos x="T8" y="T9"/>
                </a:cxn>
              </a:cxnLst>
              <a:rect l="0" t="0" r="r" b="b"/>
              <a:pathLst>
                <a:path w="8" h="4">
                  <a:moveTo>
                    <a:pt x="8" y="1"/>
                  </a:moveTo>
                  <a:cubicBezTo>
                    <a:pt x="5" y="0"/>
                    <a:pt x="3" y="1"/>
                    <a:pt x="1" y="2"/>
                  </a:cubicBezTo>
                  <a:cubicBezTo>
                    <a:pt x="0" y="3"/>
                    <a:pt x="1" y="4"/>
                    <a:pt x="2" y="4"/>
                  </a:cubicBezTo>
                  <a:cubicBezTo>
                    <a:pt x="4" y="3"/>
                    <a:pt x="6" y="3"/>
                    <a:pt x="8" y="1"/>
                  </a:cubicBezTo>
                  <a:cubicBezTo>
                    <a:pt x="8" y="1"/>
                    <a:pt x="8" y="1"/>
                    <a:pt x="8" y="1"/>
                  </a:cubicBezTo>
                  <a:close/>
                </a:path>
              </a:pathLst>
            </a:custGeom>
            <a:solidFill>
              <a:srgbClr val="E1830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46" name="isḷíďè"/>
            <p:cNvSpPr/>
            <p:nvPr/>
          </p:nvSpPr>
          <p:spPr bwMode="auto">
            <a:xfrm>
              <a:off x="7839075" y="4246563"/>
              <a:ext cx="373063" cy="214313"/>
            </a:xfrm>
            <a:custGeom>
              <a:avLst/>
              <a:gdLst>
                <a:gd name="T0" fmla="*/ 93 w 99"/>
                <a:gd name="T1" fmla="*/ 36 h 57"/>
                <a:gd name="T2" fmla="*/ 81 w 99"/>
                <a:gd name="T3" fmla="*/ 10 h 57"/>
                <a:gd name="T4" fmla="*/ 71 w 99"/>
                <a:gd name="T5" fmla="*/ 9 h 57"/>
                <a:gd name="T6" fmla="*/ 60 w 99"/>
                <a:gd name="T7" fmla="*/ 0 h 57"/>
                <a:gd name="T8" fmla="*/ 52 w 99"/>
                <a:gd name="T9" fmla="*/ 4 h 57"/>
                <a:gd name="T10" fmla="*/ 36 w 99"/>
                <a:gd name="T11" fmla="*/ 5 h 57"/>
                <a:gd name="T12" fmla="*/ 30 w 99"/>
                <a:gd name="T13" fmla="*/ 4 h 57"/>
                <a:gd name="T14" fmla="*/ 18 w 99"/>
                <a:gd name="T15" fmla="*/ 14 h 57"/>
                <a:gd name="T16" fmla="*/ 17 w 99"/>
                <a:gd name="T17" fmla="*/ 14 h 57"/>
                <a:gd name="T18" fmla="*/ 9 w 99"/>
                <a:gd name="T19" fmla="*/ 28 h 57"/>
                <a:gd name="T20" fmla="*/ 6 w 99"/>
                <a:gd name="T21" fmla="*/ 29 h 57"/>
                <a:gd name="T22" fmla="*/ 1 w 99"/>
                <a:gd name="T23" fmla="*/ 40 h 57"/>
                <a:gd name="T24" fmla="*/ 14 w 99"/>
                <a:gd name="T25" fmla="*/ 48 h 57"/>
                <a:gd name="T26" fmla="*/ 21 w 99"/>
                <a:gd name="T27" fmla="*/ 47 h 57"/>
                <a:gd name="T28" fmla="*/ 29 w 99"/>
                <a:gd name="T29" fmla="*/ 53 h 57"/>
                <a:gd name="T30" fmla="*/ 38 w 99"/>
                <a:gd name="T31" fmla="*/ 49 h 57"/>
                <a:gd name="T32" fmla="*/ 46 w 99"/>
                <a:gd name="T33" fmla="*/ 51 h 57"/>
                <a:gd name="T34" fmla="*/ 55 w 99"/>
                <a:gd name="T35" fmla="*/ 46 h 57"/>
                <a:gd name="T36" fmla="*/ 68 w 99"/>
                <a:gd name="T37" fmla="*/ 50 h 57"/>
                <a:gd name="T38" fmla="*/ 75 w 99"/>
                <a:gd name="T39" fmla="*/ 56 h 57"/>
                <a:gd name="T40" fmla="*/ 85 w 99"/>
                <a:gd name="T41" fmla="*/ 52 h 57"/>
                <a:gd name="T42" fmla="*/ 93 w 99"/>
                <a:gd name="T43" fmla="*/ 52 h 57"/>
                <a:gd name="T44" fmla="*/ 98 w 99"/>
                <a:gd name="T45" fmla="*/ 43 h 57"/>
                <a:gd name="T46" fmla="*/ 93 w 99"/>
                <a:gd name="T47"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57">
                  <a:moveTo>
                    <a:pt x="93" y="36"/>
                  </a:moveTo>
                  <a:cubicBezTo>
                    <a:pt x="95" y="27"/>
                    <a:pt x="89" y="15"/>
                    <a:pt x="81" y="10"/>
                  </a:cubicBezTo>
                  <a:cubicBezTo>
                    <a:pt x="77" y="8"/>
                    <a:pt x="74" y="8"/>
                    <a:pt x="71" y="9"/>
                  </a:cubicBezTo>
                  <a:cubicBezTo>
                    <a:pt x="68" y="4"/>
                    <a:pt x="64" y="0"/>
                    <a:pt x="60" y="0"/>
                  </a:cubicBezTo>
                  <a:cubicBezTo>
                    <a:pt x="56" y="0"/>
                    <a:pt x="54" y="2"/>
                    <a:pt x="52" y="4"/>
                  </a:cubicBezTo>
                  <a:cubicBezTo>
                    <a:pt x="47" y="1"/>
                    <a:pt x="41" y="1"/>
                    <a:pt x="36" y="5"/>
                  </a:cubicBezTo>
                  <a:cubicBezTo>
                    <a:pt x="34" y="4"/>
                    <a:pt x="32" y="4"/>
                    <a:pt x="30" y="4"/>
                  </a:cubicBezTo>
                  <a:cubicBezTo>
                    <a:pt x="23" y="3"/>
                    <a:pt x="19" y="8"/>
                    <a:pt x="18" y="14"/>
                  </a:cubicBezTo>
                  <a:cubicBezTo>
                    <a:pt x="18" y="14"/>
                    <a:pt x="17" y="14"/>
                    <a:pt x="17" y="14"/>
                  </a:cubicBezTo>
                  <a:cubicBezTo>
                    <a:pt x="12" y="16"/>
                    <a:pt x="7" y="22"/>
                    <a:pt x="9" y="28"/>
                  </a:cubicBezTo>
                  <a:cubicBezTo>
                    <a:pt x="8" y="28"/>
                    <a:pt x="7" y="28"/>
                    <a:pt x="6" y="29"/>
                  </a:cubicBezTo>
                  <a:cubicBezTo>
                    <a:pt x="2" y="31"/>
                    <a:pt x="0" y="36"/>
                    <a:pt x="1" y="40"/>
                  </a:cubicBezTo>
                  <a:cubicBezTo>
                    <a:pt x="1" y="47"/>
                    <a:pt x="8" y="49"/>
                    <a:pt x="14" y="48"/>
                  </a:cubicBezTo>
                  <a:cubicBezTo>
                    <a:pt x="16" y="48"/>
                    <a:pt x="18" y="48"/>
                    <a:pt x="21" y="47"/>
                  </a:cubicBezTo>
                  <a:cubicBezTo>
                    <a:pt x="22" y="51"/>
                    <a:pt x="25" y="53"/>
                    <a:pt x="29" y="53"/>
                  </a:cubicBezTo>
                  <a:cubicBezTo>
                    <a:pt x="33" y="53"/>
                    <a:pt x="36" y="51"/>
                    <a:pt x="38" y="49"/>
                  </a:cubicBezTo>
                  <a:cubicBezTo>
                    <a:pt x="40" y="51"/>
                    <a:pt x="43" y="51"/>
                    <a:pt x="46" y="51"/>
                  </a:cubicBezTo>
                  <a:cubicBezTo>
                    <a:pt x="49" y="51"/>
                    <a:pt x="53" y="49"/>
                    <a:pt x="55" y="46"/>
                  </a:cubicBezTo>
                  <a:cubicBezTo>
                    <a:pt x="59" y="50"/>
                    <a:pt x="64" y="52"/>
                    <a:pt x="68" y="50"/>
                  </a:cubicBezTo>
                  <a:cubicBezTo>
                    <a:pt x="70" y="52"/>
                    <a:pt x="72" y="54"/>
                    <a:pt x="75" y="56"/>
                  </a:cubicBezTo>
                  <a:cubicBezTo>
                    <a:pt x="80" y="57"/>
                    <a:pt x="83" y="56"/>
                    <a:pt x="85" y="52"/>
                  </a:cubicBezTo>
                  <a:cubicBezTo>
                    <a:pt x="88" y="53"/>
                    <a:pt x="90" y="53"/>
                    <a:pt x="93" y="52"/>
                  </a:cubicBezTo>
                  <a:cubicBezTo>
                    <a:pt x="96" y="51"/>
                    <a:pt x="99" y="47"/>
                    <a:pt x="98" y="43"/>
                  </a:cubicBezTo>
                  <a:cubicBezTo>
                    <a:pt x="98" y="40"/>
                    <a:pt x="96" y="37"/>
                    <a:pt x="93" y="36"/>
                  </a:cubicBezTo>
                  <a:close/>
                </a:path>
              </a:pathLst>
            </a:custGeom>
            <a:solidFill>
              <a:srgbClr val="E1830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47" name="iṩlídê"/>
            <p:cNvSpPr/>
            <p:nvPr/>
          </p:nvSpPr>
          <p:spPr bwMode="auto">
            <a:xfrm>
              <a:off x="8143875" y="4400551"/>
              <a:ext cx="79375" cy="161925"/>
            </a:xfrm>
            <a:custGeom>
              <a:avLst/>
              <a:gdLst>
                <a:gd name="T0" fmla="*/ 2 w 21"/>
                <a:gd name="T1" fmla="*/ 18 h 43"/>
                <a:gd name="T2" fmla="*/ 16 w 21"/>
                <a:gd name="T3" fmla="*/ 10 h 43"/>
                <a:gd name="T4" fmla="*/ 10 w 21"/>
                <a:gd name="T5" fmla="*/ 38 h 43"/>
                <a:gd name="T6" fmla="*/ 2 w 21"/>
                <a:gd name="T7" fmla="*/ 18 h 43"/>
              </a:gdLst>
              <a:ahLst/>
              <a:cxnLst>
                <a:cxn ang="0">
                  <a:pos x="T0" y="T1"/>
                </a:cxn>
                <a:cxn ang="0">
                  <a:pos x="T2" y="T3"/>
                </a:cxn>
                <a:cxn ang="0">
                  <a:pos x="T4" y="T5"/>
                </a:cxn>
                <a:cxn ang="0">
                  <a:pos x="T6" y="T7"/>
                </a:cxn>
              </a:cxnLst>
              <a:rect l="0" t="0" r="r" b="b"/>
              <a:pathLst>
                <a:path w="21" h="43">
                  <a:moveTo>
                    <a:pt x="2" y="18"/>
                  </a:moveTo>
                  <a:cubicBezTo>
                    <a:pt x="3" y="9"/>
                    <a:pt x="12" y="0"/>
                    <a:pt x="16" y="10"/>
                  </a:cubicBezTo>
                  <a:cubicBezTo>
                    <a:pt x="21" y="19"/>
                    <a:pt x="17" y="34"/>
                    <a:pt x="10" y="38"/>
                  </a:cubicBezTo>
                  <a:cubicBezTo>
                    <a:pt x="2" y="43"/>
                    <a:pt x="0" y="27"/>
                    <a:pt x="2" y="18"/>
                  </a:cubicBezTo>
                  <a:close/>
                </a:path>
              </a:pathLst>
            </a:custGeom>
            <a:solidFill>
              <a:srgbClr val="FF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48" name="ïşļïḓé"/>
            <p:cNvSpPr/>
            <p:nvPr/>
          </p:nvSpPr>
          <p:spPr bwMode="auto">
            <a:xfrm>
              <a:off x="8158163" y="4445001"/>
              <a:ext cx="34925" cy="79375"/>
            </a:xfrm>
            <a:custGeom>
              <a:avLst/>
              <a:gdLst>
                <a:gd name="T0" fmla="*/ 8 w 9"/>
                <a:gd name="T1" fmla="*/ 13 h 21"/>
                <a:gd name="T2" fmla="*/ 3 w 9"/>
                <a:gd name="T3" fmla="*/ 12 h 21"/>
                <a:gd name="T4" fmla="*/ 3 w 9"/>
                <a:gd name="T5" fmla="*/ 12 h 21"/>
                <a:gd name="T6" fmla="*/ 5 w 9"/>
                <a:gd name="T7" fmla="*/ 2 h 21"/>
                <a:gd name="T8" fmla="*/ 4 w 9"/>
                <a:gd name="T9" fmla="*/ 1 h 21"/>
                <a:gd name="T10" fmla="*/ 1 w 9"/>
                <a:gd name="T11" fmla="*/ 15 h 21"/>
                <a:gd name="T12" fmla="*/ 6 w 9"/>
                <a:gd name="T13" fmla="*/ 19 h 21"/>
                <a:gd name="T14" fmla="*/ 8 w 9"/>
                <a:gd name="T15" fmla="*/ 13 h 21"/>
                <a:gd name="T16" fmla="*/ 6 w 9"/>
                <a:gd name="T17" fmla="*/ 14 h 21"/>
                <a:gd name="T18" fmla="*/ 5 w 9"/>
                <a:gd name="T19" fmla="*/ 17 h 21"/>
                <a:gd name="T20" fmla="*/ 3 w 9"/>
                <a:gd name="T21" fmla="*/ 13 h 21"/>
                <a:gd name="T22" fmla="*/ 4 w 9"/>
                <a:gd name="T23" fmla="*/ 14 h 21"/>
                <a:gd name="T24" fmla="*/ 6 w 9"/>
                <a:gd name="T25"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1">
                  <a:moveTo>
                    <a:pt x="8" y="13"/>
                  </a:moveTo>
                  <a:cubicBezTo>
                    <a:pt x="8" y="10"/>
                    <a:pt x="4" y="10"/>
                    <a:pt x="3" y="12"/>
                  </a:cubicBezTo>
                  <a:cubicBezTo>
                    <a:pt x="3" y="12"/>
                    <a:pt x="3" y="12"/>
                    <a:pt x="3" y="12"/>
                  </a:cubicBezTo>
                  <a:cubicBezTo>
                    <a:pt x="3" y="8"/>
                    <a:pt x="5" y="3"/>
                    <a:pt x="5" y="2"/>
                  </a:cubicBezTo>
                  <a:cubicBezTo>
                    <a:pt x="6" y="1"/>
                    <a:pt x="4" y="0"/>
                    <a:pt x="4" y="1"/>
                  </a:cubicBezTo>
                  <a:cubicBezTo>
                    <a:pt x="2" y="5"/>
                    <a:pt x="0" y="10"/>
                    <a:pt x="1" y="15"/>
                  </a:cubicBezTo>
                  <a:cubicBezTo>
                    <a:pt x="1" y="17"/>
                    <a:pt x="3" y="21"/>
                    <a:pt x="6" y="19"/>
                  </a:cubicBezTo>
                  <a:cubicBezTo>
                    <a:pt x="8" y="18"/>
                    <a:pt x="9" y="15"/>
                    <a:pt x="8" y="13"/>
                  </a:cubicBezTo>
                  <a:close/>
                  <a:moveTo>
                    <a:pt x="6" y="14"/>
                  </a:moveTo>
                  <a:cubicBezTo>
                    <a:pt x="6" y="15"/>
                    <a:pt x="6" y="18"/>
                    <a:pt x="5" y="17"/>
                  </a:cubicBezTo>
                  <a:cubicBezTo>
                    <a:pt x="3" y="17"/>
                    <a:pt x="3" y="15"/>
                    <a:pt x="3" y="13"/>
                  </a:cubicBezTo>
                  <a:cubicBezTo>
                    <a:pt x="3" y="14"/>
                    <a:pt x="3" y="14"/>
                    <a:pt x="4" y="14"/>
                  </a:cubicBezTo>
                  <a:cubicBezTo>
                    <a:pt x="5" y="13"/>
                    <a:pt x="6" y="13"/>
                    <a:pt x="6" y="14"/>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49" name="íŝlíďê"/>
            <p:cNvSpPr/>
            <p:nvPr/>
          </p:nvSpPr>
          <p:spPr bwMode="auto">
            <a:xfrm>
              <a:off x="7962900" y="4505326"/>
              <a:ext cx="49213" cy="82550"/>
            </a:xfrm>
            <a:custGeom>
              <a:avLst/>
              <a:gdLst>
                <a:gd name="T0" fmla="*/ 12 w 13"/>
                <a:gd name="T1" fmla="*/ 18 h 22"/>
                <a:gd name="T2" fmla="*/ 8 w 13"/>
                <a:gd name="T3" fmla="*/ 18 h 22"/>
                <a:gd name="T4" fmla="*/ 5 w 13"/>
                <a:gd name="T5" fmla="*/ 14 h 22"/>
                <a:gd name="T6" fmla="*/ 4 w 13"/>
                <a:gd name="T7" fmla="*/ 2 h 22"/>
                <a:gd name="T8" fmla="*/ 1 w 13"/>
                <a:gd name="T9" fmla="*/ 2 h 22"/>
                <a:gd name="T10" fmla="*/ 1 w 13"/>
                <a:gd name="T11" fmla="*/ 11 h 22"/>
                <a:gd name="T12" fmla="*/ 1 w 13"/>
                <a:gd name="T13" fmla="*/ 18 h 22"/>
                <a:gd name="T14" fmla="*/ 12 w 13"/>
                <a:gd name="T15" fmla="*/ 19 h 22"/>
                <a:gd name="T16" fmla="*/ 12 w 13"/>
                <a:gd name="T1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2">
                  <a:moveTo>
                    <a:pt x="12" y="18"/>
                  </a:moveTo>
                  <a:cubicBezTo>
                    <a:pt x="11" y="18"/>
                    <a:pt x="10" y="18"/>
                    <a:pt x="8" y="18"/>
                  </a:cubicBezTo>
                  <a:cubicBezTo>
                    <a:pt x="6" y="17"/>
                    <a:pt x="4" y="17"/>
                    <a:pt x="5" y="14"/>
                  </a:cubicBezTo>
                  <a:cubicBezTo>
                    <a:pt x="5" y="9"/>
                    <a:pt x="4" y="6"/>
                    <a:pt x="4" y="2"/>
                  </a:cubicBezTo>
                  <a:cubicBezTo>
                    <a:pt x="4" y="0"/>
                    <a:pt x="1" y="0"/>
                    <a:pt x="1" y="2"/>
                  </a:cubicBezTo>
                  <a:cubicBezTo>
                    <a:pt x="1" y="5"/>
                    <a:pt x="2" y="8"/>
                    <a:pt x="1" y="11"/>
                  </a:cubicBezTo>
                  <a:cubicBezTo>
                    <a:pt x="1" y="14"/>
                    <a:pt x="0" y="17"/>
                    <a:pt x="1" y="18"/>
                  </a:cubicBezTo>
                  <a:cubicBezTo>
                    <a:pt x="4" y="22"/>
                    <a:pt x="9" y="22"/>
                    <a:pt x="12" y="19"/>
                  </a:cubicBezTo>
                  <a:cubicBezTo>
                    <a:pt x="13" y="18"/>
                    <a:pt x="12" y="18"/>
                    <a:pt x="12" y="18"/>
                  </a:cubicBezTo>
                  <a:close/>
                </a:path>
              </a:pathLst>
            </a:custGeom>
            <a:solidFill>
              <a:srgbClr val="7C56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50" name="íśḷîdè"/>
            <p:cNvSpPr/>
            <p:nvPr/>
          </p:nvSpPr>
          <p:spPr bwMode="auto">
            <a:xfrm>
              <a:off x="7915275" y="4979988"/>
              <a:ext cx="588963" cy="374650"/>
            </a:xfrm>
            <a:custGeom>
              <a:avLst/>
              <a:gdLst>
                <a:gd name="T0" fmla="*/ 109 w 157"/>
                <a:gd name="T1" fmla="*/ 3 h 100"/>
                <a:gd name="T2" fmla="*/ 111 w 157"/>
                <a:gd name="T3" fmla="*/ 55 h 100"/>
                <a:gd name="T4" fmla="*/ 61 w 157"/>
                <a:gd name="T5" fmla="*/ 70 h 100"/>
                <a:gd name="T6" fmla="*/ 19 w 157"/>
                <a:gd name="T7" fmla="*/ 74 h 100"/>
                <a:gd name="T8" fmla="*/ 11 w 157"/>
                <a:gd name="T9" fmla="*/ 100 h 100"/>
                <a:gd name="T10" fmla="*/ 152 w 157"/>
                <a:gd name="T11" fmla="*/ 73 h 100"/>
                <a:gd name="T12" fmla="*/ 151 w 157"/>
                <a:gd name="T13" fmla="*/ 0 h 100"/>
                <a:gd name="T14" fmla="*/ 109 w 157"/>
                <a:gd name="T15" fmla="*/ 3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100">
                  <a:moveTo>
                    <a:pt x="109" y="3"/>
                  </a:moveTo>
                  <a:cubicBezTo>
                    <a:pt x="109" y="3"/>
                    <a:pt x="117" y="50"/>
                    <a:pt x="111" y="55"/>
                  </a:cubicBezTo>
                  <a:cubicBezTo>
                    <a:pt x="107" y="58"/>
                    <a:pt x="88" y="69"/>
                    <a:pt x="61" y="70"/>
                  </a:cubicBezTo>
                  <a:cubicBezTo>
                    <a:pt x="43" y="70"/>
                    <a:pt x="39" y="62"/>
                    <a:pt x="19" y="74"/>
                  </a:cubicBezTo>
                  <a:cubicBezTo>
                    <a:pt x="0" y="87"/>
                    <a:pt x="11" y="100"/>
                    <a:pt x="11" y="100"/>
                  </a:cubicBezTo>
                  <a:cubicBezTo>
                    <a:pt x="11" y="100"/>
                    <a:pt x="147" y="90"/>
                    <a:pt x="152" y="73"/>
                  </a:cubicBezTo>
                  <a:cubicBezTo>
                    <a:pt x="157" y="56"/>
                    <a:pt x="151" y="0"/>
                    <a:pt x="151" y="0"/>
                  </a:cubicBezTo>
                  <a:lnTo>
                    <a:pt x="109" y="3"/>
                  </a:lnTo>
                  <a:close/>
                </a:path>
              </a:pathLst>
            </a:custGeom>
            <a:solidFill>
              <a:srgbClr val="FF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51" name="işľîḍè"/>
            <p:cNvSpPr/>
            <p:nvPr/>
          </p:nvSpPr>
          <p:spPr bwMode="auto">
            <a:xfrm>
              <a:off x="8229600" y="4656138"/>
              <a:ext cx="285750" cy="401638"/>
            </a:xfrm>
            <a:custGeom>
              <a:avLst/>
              <a:gdLst>
                <a:gd name="T0" fmla="*/ 4 w 76"/>
                <a:gd name="T1" fmla="*/ 36 h 107"/>
                <a:gd name="T2" fmla="*/ 19 w 76"/>
                <a:gd name="T3" fmla="*/ 101 h 107"/>
                <a:gd name="T4" fmla="*/ 72 w 76"/>
                <a:gd name="T5" fmla="*/ 91 h 107"/>
                <a:gd name="T6" fmla="*/ 33 w 76"/>
                <a:gd name="T7" fmla="*/ 13 h 107"/>
                <a:gd name="T8" fmla="*/ 4 w 76"/>
                <a:gd name="T9" fmla="*/ 36 h 107"/>
              </a:gdLst>
              <a:ahLst/>
              <a:cxnLst>
                <a:cxn ang="0">
                  <a:pos x="T0" y="T1"/>
                </a:cxn>
                <a:cxn ang="0">
                  <a:pos x="T2" y="T3"/>
                </a:cxn>
                <a:cxn ang="0">
                  <a:pos x="T4" y="T5"/>
                </a:cxn>
                <a:cxn ang="0">
                  <a:pos x="T6" y="T7"/>
                </a:cxn>
                <a:cxn ang="0">
                  <a:pos x="T8" y="T9"/>
                </a:cxn>
              </a:cxnLst>
              <a:rect l="0" t="0" r="r" b="b"/>
              <a:pathLst>
                <a:path w="76" h="107">
                  <a:moveTo>
                    <a:pt x="4" y="36"/>
                  </a:moveTo>
                  <a:cubicBezTo>
                    <a:pt x="4" y="36"/>
                    <a:pt x="13" y="95"/>
                    <a:pt x="19" y="101"/>
                  </a:cubicBezTo>
                  <a:cubicBezTo>
                    <a:pt x="24" y="107"/>
                    <a:pt x="68" y="96"/>
                    <a:pt x="72" y="91"/>
                  </a:cubicBezTo>
                  <a:cubicBezTo>
                    <a:pt x="76" y="87"/>
                    <a:pt x="46" y="21"/>
                    <a:pt x="33" y="13"/>
                  </a:cubicBezTo>
                  <a:cubicBezTo>
                    <a:pt x="8" y="0"/>
                    <a:pt x="0" y="19"/>
                    <a:pt x="4" y="36"/>
                  </a:cubicBezTo>
                  <a:close/>
                </a:path>
              </a:pathLst>
            </a:custGeom>
            <a:solidFill>
              <a:srgbClr val="FE79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52" name="išlîdè"/>
            <p:cNvSpPr/>
            <p:nvPr/>
          </p:nvSpPr>
          <p:spPr bwMode="auto">
            <a:xfrm>
              <a:off x="8234363" y="4776788"/>
              <a:ext cx="82550" cy="269875"/>
            </a:xfrm>
            <a:custGeom>
              <a:avLst/>
              <a:gdLst>
                <a:gd name="T0" fmla="*/ 1 w 22"/>
                <a:gd name="T1" fmla="*/ 3 h 72"/>
                <a:gd name="T2" fmla="*/ 6 w 22"/>
                <a:gd name="T3" fmla="*/ 37 h 72"/>
                <a:gd name="T4" fmla="*/ 20 w 22"/>
                <a:gd name="T5" fmla="*/ 71 h 72"/>
                <a:gd name="T6" fmla="*/ 22 w 22"/>
                <a:gd name="T7" fmla="*/ 70 h 72"/>
                <a:gd name="T8" fmla="*/ 5 w 22"/>
                <a:gd name="T9" fmla="*/ 3 h 72"/>
                <a:gd name="T10" fmla="*/ 1 w 22"/>
                <a:gd name="T11" fmla="*/ 3 h 72"/>
              </a:gdLst>
              <a:ahLst/>
              <a:cxnLst>
                <a:cxn ang="0">
                  <a:pos x="T0" y="T1"/>
                </a:cxn>
                <a:cxn ang="0">
                  <a:pos x="T2" y="T3"/>
                </a:cxn>
                <a:cxn ang="0">
                  <a:pos x="T4" y="T5"/>
                </a:cxn>
                <a:cxn ang="0">
                  <a:pos x="T6" y="T7"/>
                </a:cxn>
                <a:cxn ang="0">
                  <a:pos x="T8" y="T9"/>
                </a:cxn>
                <a:cxn ang="0">
                  <a:pos x="T10" y="T11"/>
                </a:cxn>
              </a:cxnLst>
              <a:rect l="0" t="0" r="r" b="b"/>
              <a:pathLst>
                <a:path w="22" h="72">
                  <a:moveTo>
                    <a:pt x="1" y="3"/>
                  </a:moveTo>
                  <a:cubicBezTo>
                    <a:pt x="0" y="14"/>
                    <a:pt x="3" y="26"/>
                    <a:pt x="6" y="37"/>
                  </a:cubicBezTo>
                  <a:cubicBezTo>
                    <a:pt x="9" y="48"/>
                    <a:pt x="10" y="64"/>
                    <a:pt x="20" y="71"/>
                  </a:cubicBezTo>
                  <a:cubicBezTo>
                    <a:pt x="21" y="72"/>
                    <a:pt x="22" y="71"/>
                    <a:pt x="22" y="70"/>
                  </a:cubicBezTo>
                  <a:cubicBezTo>
                    <a:pt x="16" y="47"/>
                    <a:pt x="6" y="26"/>
                    <a:pt x="5" y="3"/>
                  </a:cubicBezTo>
                  <a:cubicBezTo>
                    <a:pt x="5" y="1"/>
                    <a:pt x="2" y="0"/>
                    <a:pt x="1" y="3"/>
                  </a:cubicBezTo>
                  <a:close/>
                </a:path>
              </a:pathLst>
            </a:custGeom>
            <a:solidFill>
              <a:srgbClr val="E360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53" name="î$1ïḍe"/>
            <p:cNvSpPr/>
            <p:nvPr/>
          </p:nvSpPr>
          <p:spPr bwMode="auto">
            <a:xfrm>
              <a:off x="7369175" y="4979988"/>
              <a:ext cx="838200" cy="409575"/>
            </a:xfrm>
            <a:custGeom>
              <a:avLst/>
              <a:gdLst>
                <a:gd name="T0" fmla="*/ 220 w 223"/>
                <a:gd name="T1" fmla="*/ 101 h 109"/>
                <a:gd name="T2" fmla="*/ 158 w 223"/>
                <a:gd name="T3" fmla="*/ 93 h 109"/>
                <a:gd name="T4" fmla="*/ 137 w 223"/>
                <a:gd name="T5" fmla="*/ 4 h 109"/>
                <a:gd name="T6" fmla="*/ 4 w 223"/>
                <a:gd name="T7" fmla="*/ 5 h 109"/>
                <a:gd name="T8" fmla="*/ 31 w 223"/>
                <a:gd name="T9" fmla="*/ 108 h 109"/>
                <a:gd name="T10" fmla="*/ 219 w 223"/>
                <a:gd name="T11" fmla="*/ 109 h 109"/>
                <a:gd name="T12" fmla="*/ 220 w 223"/>
                <a:gd name="T13" fmla="*/ 101 h 109"/>
              </a:gdLst>
              <a:ahLst/>
              <a:cxnLst>
                <a:cxn ang="0">
                  <a:pos x="T0" y="T1"/>
                </a:cxn>
                <a:cxn ang="0">
                  <a:pos x="T2" y="T3"/>
                </a:cxn>
                <a:cxn ang="0">
                  <a:pos x="T4" y="T5"/>
                </a:cxn>
                <a:cxn ang="0">
                  <a:pos x="T6" y="T7"/>
                </a:cxn>
                <a:cxn ang="0">
                  <a:pos x="T8" y="T9"/>
                </a:cxn>
                <a:cxn ang="0">
                  <a:pos x="T10" y="T11"/>
                </a:cxn>
                <a:cxn ang="0">
                  <a:pos x="T12" y="T13"/>
                </a:cxn>
              </a:cxnLst>
              <a:rect l="0" t="0" r="r" b="b"/>
              <a:pathLst>
                <a:path w="223" h="109">
                  <a:moveTo>
                    <a:pt x="220" y="101"/>
                  </a:moveTo>
                  <a:cubicBezTo>
                    <a:pt x="158" y="93"/>
                    <a:pt x="158" y="93"/>
                    <a:pt x="158" y="93"/>
                  </a:cubicBezTo>
                  <a:cubicBezTo>
                    <a:pt x="154" y="67"/>
                    <a:pt x="140" y="7"/>
                    <a:pt x="137" y="4"/>
                  </a:cubicBezTo>
                  <a:cubicBezTo>
                    <a:pt x="133" y="0"/>
                    <a:pt x="7" y="0"/>
                    <a:pt x="4" y="5"/>
                  </a:cubicBezTo>
                  <a:cubicBezTo>
                    <a:pt x="0" y="11"/>
                    <a:pt x="31" y="108"/>
                    <a:pt x="31" y="108"/>
                  </a:cubicBezTo>
                  <a:cubicBezTo>
                    <a:pt x="31" y="108"/>
                    <a:pt x="215" y="109"/>
                    <a:pt x="219" y="109"/>
                  </a:cubicBezTo>
                  <a:cubicBezTo>
                    <a:pt x="223" y="109"/>
                    <a:pt x="220" y="101"/>
                    <a:pt x="220" y="101"/>
                  </a:cubicBezTo>
                  <a:close/>
                </a:path>
              </a:pathLst>
            </a:custGeom>
            <a:solidFill>
              <a:srgbClr val="C4C5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54" name="îśľîḋê"/>
            <p:cNvSpPr/>
            <p:nvPr/>
          </p:nvSpPr>
          <p:spPr bwMode="auto">
            <a:xfrm>
              <a:off x="7591425" y="5133976"/>
              <a:ext cx="109538" cy="115888"/>
            </a:xfrm>
            <a:custGeom>
              <a:avLst/>
              <a:gdLst>
                <a:gd name="T0" fmla="*/ 27 w 29"/>
                <a:gd name="T1" fmla="*/ 12 h 31"/>
                <a:gd name="T2" fmla="*/ 17 w 29"/>
                <a:gd name="T3" fmla="*/ 29 h 31"/>
                <a:gd name="T4" fmla="*/ 1 w 29"/>
                <a:gd name="T5" fmla="*/ 18 h 31"/>
                <a:gd name="T6" fmla="*/ 11 w 29"/>
                <a:gd name="T7" fmla="*/ 1 h 31"/>
                <a:gd name="T8" fmla="*/ 27 w 29"/>
                <a:gd name="T9" fmla="*/ 12 h 31"/>
              </a:gdLst>
              <a:ahLst/>
              <a:cxnLst>
                <a:cxn ang="0">
                  <a:pos x="T0" y="T1"/>
                </a:cxn>
                <a:cxn ang="0">
                  <a:pos x="T2" y="T3"/>
                </a:cxn>
                <a:cxn ang="0">
                  <a:pos x="T4" y="T5"/>
                </a:cxn>
                <a:cxn ang="0">
                  <a:pos x="T6" y="T7"/>
                </a:cxn>
                <a:cxn ang="0">
                  <a:pos x="T8" y="T9"/>
                </a:cxn>
              </a:cxnLst>
              <a:rect l="0" t="0" r="r" b="b"/>
              <a:pathLst>
                <a:path w="29" h="31">
                  <a:moveTo>
                    <a:pt x="27" y="12"/>
                  </a:moveTo>
                  <a:cubicBezTo>
                    <a:pt x="29" y="20"/>
                    <a:pt x="24" y="27"/>
                    <a:pt x="17" y="29"/>
                  </a:cubicBezTo>
                  <a:cubicBezTo>
                    <a:pt x="10" y="31"/>
                    <a:pt x="3" y="26"/>
                    <a:pt x="1" y="18"/>
                  </a:cubicBezTo>
                  <a:cubicBezTo>
                    <a:pt x="0" y="11"/>
                    <a:pt x="4" y="3"/>
                    <a:pt x="11" y="1"/>
                  </a:cubicBezTo>
                  <a:cubicBezTo>
                    <a:pt x="18" y="0"/>
                    <a:pt x="25" y="5"/>
                    <a:pt x="27" y="12"/>
                  </a:cubicBezTo>
                  <a:close/>
                </a:path>
              </a:pathLst>
            </a:custGeom>
            <a:solidFill>
              <a:srgbClr val="D6DB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55" name="ïṧlïďé"/>
            <p:cNvSpPr/>
            <p:nvPr/>
          </p:nvSpPr>
          <p:spPr bwMode="auto">
            <a:xfrm>
              <a:off x="7523163" y="5354638"/>
              <a:ext cx="392113" cy="26988"/>
            </a:xfrm>
            <a:custGeom>
              <a:avLst/>
              <a:gdLst>
                <a:gd name="T0" fmla="*/ 103 w 104"/>
                <a:gd name="T1" fmla="*/ 2 h 7"/>
                <a:gd name="T2" fmla="*/ 54 w 104"/>
                <a:gd name="T3" fmla="*/ 1 h 7"/>
                <a:gd name="T4" fmla="*/ 1 w 104"/>
                <a:gd name="T5" fmla="*/ 3 h 7"/>
                <a:gd name="T6" fmla="*/ 1 w 104"/>
                <a:gd name="T7" fmla="*/ 5 h 7"/>
                <a:gd name="T8" fmla="*/ 50 w 104"/>
                <a:gd name="T9" fmla="*/ 6 h 7"/>
                <a:gd name="T10" fmla="*/ 103 w 104"/>
                <a:gd name="T11" fmla="*/ 4 h 7"/>
                <a:gd name="T12" fmla="*/ 103 w 104"/>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04" h="7">
                  <a:moveTo>
                    <a:pt x="103" y="2"/>
                  </a:moveTo>
                  <a:cubicBezTo>
                    <a:pt x="86" y="0"/>
                    <a:pt x="70" y="1"/>
                    <a:pt x="54" y="1"/>
                  </a:cubicBezTo>
                  <a:cubicBezTo>
                    <a:pt x="36" y="1"/>
                    <a:pt x="19" y="1"/>
                    <a:pt x="1" y="3"/>
                  </a:cubicBezTo>
                  <a:cubicBezTo>
                    <a:pt x="0" y="3"/>
                    <a:pt x="0" y="5"/>
                    <a:pt x="1" y="5"/>
                  </a:cubicBezTo>
                  <a:cubicBezTo>
                    <a:pt x="18" y="7"/>
                    <a:pt x="34" y="6"/>
                    <a:pt x="50" y="6"/>
                  </a:cubicBezTo>
                  <a:cubicBezTo>
                    <a:pt x="68" y="6"/>
                    <a:pt x="85" y="6"/>
                    <a:pt x="103" y="4"/>
                  </a:cubicBezTo>
                  <a:cubicBezTo>
                    <a:pt x="104" y="4"/>
                    <a:pt x="104" y="3"/>
                    <a:pt x="103" y="2"/>
                  </a:cubicBezTo>
                  <a:close/>
                </a:path>
              </a:pathLst>
            </a:custGeom>
            <a:solidFill>
              <a:srgbClr val="A9A4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56" name="îṩľïḋe"/>
            <p:cNvSpPr/>
            <p:nvPr/>
          </p:nvSpPr>
          <p:spPr bwMode="auto">
            <a:xfrm>
              <a:off x="7854950" y="5038726"/>
              <a:ext cx="93663" cy="327025"/>
            </a:xfrm>
            <a:custGeom>
              <a:avLst/>
              <a:gdLst>
                <a:gd name="T0" fmla="*/ 14 w 25"/>
                <a:gd name="T1" fmla="*/ 44 h 87"/>
                <a:gd name="T2" fmla="*/ 2 w 25"/>
                <a:gd name="T3" fmla="*/ 1 h 87"/>
                <a:gd name="T4" fmla="*/ 0 w 25"/>
                <a:gd name="T5" fmla="*/ 2 h 87"/>
                <a:gd name="T6" fmla="*/ 10 w 25"/>
                <a:gd name="T7" fmla="*/ 45 h 87"/>
                <a:gd name="T8" fmla="*/ 24 w 25"/>
                <a:gd name="T9" fmla="*/ 86 h 87"/>
                <a:gd name="T10" fmla="*/ 25 w 25"/>
                <a:gd name="T11" fmla="*/ 86 h 87"/>
                <a:gd name="T12" fmla="*/ 14 w 25"/>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25" h="87">
                  <a:moveTo>
                    <a:pt x="14" y="44"/>
                  </a:moveTo>
                  <a:cubicBezTo>
                    <a:pt x="10" y="30"/>
                    <a:pt x="8" y="14"/>
                    <a:pt x="2" y="1"/>
                  </a:cubicBezTo>
                  <a:cubicBezTo>
                    <a:pt x="1" y="0"/>
                    <a:pt x="0" y="1"/>
                    <a:pt x="0" y="2"/>
                  </a:cubicBezTo>
                  <a:cubicBezTo>
                    <a:pt x="1" y="16"/>
                    <a:pt x="6" y="31"/>
                    <a:pt x="10" y="45"/>
                  </a:cubicBezTo>
                  <a:cubicBezTo>
                    <a:pt x="13" y="58"/>
                    <a:pt x="16" y="75"/>
                    <a:pt x="24" y="86"/>
                  </a:cubicBezTo>
                  <a:cubicBezTo>
                    <a:pt x="24" y="87"/>
                    <a:pt x="25" y="87"/>
                    <a:pt x="25" y="86"/>
                  </a:cubicBezTo>
                  <a:cubicBezTo>
                    <a:pt x="24" y="72"/>
                    <a:pt x="17" y="58"/>
                    <a:pt x="14" y="44"/>
                  </a:cubicBezTo>
                  <a:close/>
                </a:path>
              </a:pathLst>
            </a:custGeom>
            <a:solidFill>
              <a:srgbClr val="A9A4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57" name="îsļiḓê"/>
            <p:cNvSpPr/>
            <p:nvPr/>
          </p:nvSpPr>
          <p:spPr bwMode="auto">
            <a:xfrm>
              <a:off x="7065963" y="5584826"/>
              <a:ext cx="333375" cy="195263"/>
            </a:xfrm>
            <a:custGeom>
              <a:avLst/>
              <a:gdLst>
                <a:gd name="T0" fmla="*/ 61 w 89"/>
                <a:gd name="T1" fmla="*/ 0 h 52"/>
                <a:gd name="T2" fmla="*/ 2 w 89"/>
                <a:gd name="T3" fmla="*/ 29 h 52"/>
                <a:gd name="T4" fmla="*/ 84 w 89"/>
                <a:gd name="T5" fmla="*/ 41 h 52"/>
                <a:gd name="T6" fmla="*/ 89 w 89"/>
                <a:gd name="T7" fmla="*/ 14 h 52"/>
                <a:gd name="T8" fmla="*/ 61 w 89"/>
                <a:gd name="T9" fmla="*/ 0 h 52"/>
              </a:gdLst>
              <a:ahLst/>
              <a:cxnLst>
                <a:cxn ang="0">
                  <a:pos x="T0" y="T1"/>
                </a:cxn>
                <a:cxn ang="0">
                  <a:pos x="T2" y="T3"/>
                </a:cxn>
                <a:cxn ang="0">
                  <a:pos x="T4" y="T5"/>
                </a:cxn>
                <a:cxn ang="0">
                  <a:pos x="T6" y="T7"/>
                </a:cxn>
                <a:cxn ang="0">
                  <a:pos x="T8" y="T9"/>
                </a:cxn>
              </a:cxnLst>
              <a:rect l="0" t="0" r="r" b="b"/>
              <a:pathLst>
                <a:path w="89" h="52">
                  <a:moveTo>
                    <a:pt x="61" y="0"/>
                  </a:moveTo>
                  <a:cubicBezTo>
                    <a:pt x="61" y="0"/>
                    <a:pt x="0" y="18"/>
                    <a:pt x="2" y="29"/>
                  </a:cubicBezTo>
                  <a:cubicBezTo>
                    <a:pt x="3" y="40"/>
                    <a:pt x="77" y="52"/>
                    <a:pt x="84" y="41"/>
                  </a:cubicBezTo>
                  <a:cubicBezTo>
                    <a:pt x="89" y="32"/>
                    <a:pt x="89" y="14"/>
                    <a:pt x="89" y="14"/>
                  </a:cubicBezTo>
                  <a:lnTo>
                    <a:pt x="61" y="0"/>
                  </a:lnTo>
                  <a:close/>
                </a:path>
              </a:pathLst>
            </a:custGeom>
            <a:solidFill>
              <a:srgbClr val="D193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58" name="íŝļïḑé"/>
            <p:cNvSpPr/>
            <p:nvPr/>
          </p:nvSpPr>
          <p:spPr bwMode="auto">
            <a:xfrm>
              <a:off x="7267575" y="5110163"/>
              <a:ext cx="1157288" cy="642938"/>
            </a:xfrm>
            <a:custGeom>
              <a:avLst/>
              <a:gdLst>
                <a:gd name="T0" fmla="*/ 302 w 308"/>
                <a:gd name="T1" fmla="*/ 114 h 171"/>
                <a:gd name="T2" fmla="*/ 242 w 308"/>
                <a:gd name="T3" fmla="*/ 65 h 171"/>
                <a:gd name="T4" fmla="*/ 124 w 308"/>
                <a:gd name="T5" fmla="*/ 9 h 171"/>
                <a:gd name="T6" fmla="*/ 3 w 308"/>
                <a:gd name="T7" fmla="*/ 130 h 171"/>
                <a:gd name="T8" fmla="*/ 34 w 308"/>
                <a:gd name="T9" fmla="*/ 145 h 171"/>
                <a:gd name="T10" fmla="*/ 127 w 308"/>
                <a:gd name="T11" fmla="*/ 79 h 171"/>
                <a:gd name="T12" fmla="*/ 271 w 308"/>
                <a:gd name="T13" fmla="*/ 158 h 171"/>
                <a:gd name="T14" fmla="*/ 302 w 308"/>
                <a:gd name="T15" fmla="*/ 114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71">
                  <a:moveTo>
                    <a:pt x="302" y="114"/>
                  </a:moveTo>
                  <a:cubicBezTo>
                    <a:pt x="296" y="111"/>
                    <a:pt x="276" y="84"/>
                    <a:pt x="242" y="65"/>
                  </a:cubicBezTo>
                  <a:cubicBezTo>
                    <a:pt x="195" y="39"/>
                    <a:pt x="140" y="0"/>
                    <a:pt x="124" y="9"/>
                  </a:cubicBezTo>
                  <a:cubicBezTo>
                    <a:pt x="97" y="24"/>
                    <a:pt x="0" y="124"/>
                    <a:pt x="3" y="130"/>
                  </a:cubicBezTo>
                  <a:cubicBezTo>
                    <a:pt x="5" y="136"/>
                    <a:pt x="31" y="147"/>
                    <a:pt x="34" y="145"/>
                  </a:cubicBezTo>
                  <a:cubicBezTo>
                    <a:pt x="37" y="143"/>
                    <a:pt x="127" y="79"/>
                    <a:pt x="127" y="79"/>
                  </a:cubicBezTo>
                  <a:cubicBezTo>
                    <a:pt x="127" y="79"/>
                    <a:pt x="242" y="171"/>
                    <a:pt x="271" y="158"/>
                  </a:cubicBezTo>
                  <a:cubicBezTo>
                    <a:pt x="300" y="145"/>
                    <a:pt x="308" y="116"/>
                    <a:pt x="302" y="114"/>
                  </a:cubicBezTo>
                  <a:close/>
                </a:path>
              </a:pathLst>
            </a:custGeom>
            <a:solidFill>
              <a:srgbClr val="4D43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59" name="ïṡḷîḋê"/>
            <p:cNvSpPr/>
            <p:nvPr/>
          </p:nvSpPr>
          <p:spPr bwMode="auto">
            <a:xfrm>
              <a:off x="7208838" y="5591176"/>
              <a:ext cx="58738" cy="76200"/>
            </a:xfrm>
            <a:custGeom>
              <a:avLst/>
              <a:gdLst>
                <a:gd name="T0" fmla="*/ 12 w 16"/>
                <a:gd name="T1" fmla="*/ 9 h 20"/>
                <a:gd name="T2" fmla="*/ 4 w 16"/>
                <a:gd name="T3" fmla="*/ 1 h 20"/>
                <a:gd name="T4" fmla="*/ 1 w 16"/>
                <a:gd name="T5" fmla="*/ 4 h 20"/>
                <a:gd name="T6" fmla="*/ 8 w 16"/>
                <a:gd name="T7" fmla="*/ 13 h 20"/>
                <a:gd name="T8" fmla="*/ 14 w 16"/>
                <a:gd name="T9" fmla="*/ 19 h 20"/>
                <a:gd name="T10" fmla="*/ 16 w 16"/>
                <a:gd name="T11" fmla="*/ 18 h 20"/>
                <a:gd name="T12" fmla="*/ 12 w 16"/>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16" h="20">
                  <a:moveTo>
                    <a:pt x="12" y="9"/>
                  </a:moveTo>
                  <a:cubicBezTo>
                    <a:pt x="10" y="6"/>
                    <a:pt x="7" y="3"/>
                    <a:pt x="4" y="1"/>
                  </a:cubicBezTo>
                  <a:cubicBezTo>
                    <a:pt x="2" y="0"/>
                    <a:pt x="0" y="3"/>
                    <a:pt x="1" y="4"/>
                  </a:cubicBezTo>
                  <a:cubicBezTo>
                    <a:pt x="4" y="7"/>
                    <a:pt x="6" y="10"/>
                    <a:pt x="8" y="13"/>
                  </a:cubicBezTo>
                  <a:cubicBezTo>
                    <a:pt x="10" y="15"/>
                    <a:pt x="11" y="18"/>
                    <a:pt x="14" y="19"/>
                  </a:cubicBezTo>
                  <a:cubicBezTo>
                    <a:pt x="15" y="20"/>
                    <a:pt x="16" y="19"/>
                    <a:pt x="16" y="18"/>
                  </a:cubicBezTo>
                  <a:cubicBezTo>
                    <a:pt x="16" y="15"/>
                    <a:pt x="14" y="12"/>
                    <a:pt x="12" y="9"/>
                  </a:cubicBezTo>
                  <a:close/>
                </a:path>
              </a:pathLst>
            </a:custGeom>
            <a:solidFill>
              <a:srgbClr val="5E29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60" name="ïṩḷîḓé"/>
            <p:cNvSpPr/>
            <p:nvPr/>
          </p:nvSpPr>
          <p:spPr bwMode="auto">
            <a:xfrm>
              <a:off x="7250113" y="5584826"/>
              <a:ext cx="44450" cy="63500"/>
            </a:xfrm>
            <a:custGeom>
              <a:avLst/>
              <a:gdLst>
                <a:gd name="T0" fmla="*/ 3 w 12"/>
                <a:gd name="T1" fmla="*/ 1 h 17"/>
                <a:gd name="T2" fmla="*/ 0 w 12"/>
                <a:gd name="T3" fmla="*/ 3 h 17"/>
                <a:gd name="T4" fmla="*/ 4 w 12"/>
                <a:gd name="T5" fmla="*/ 10 h 17"/>
                <a:gd name="T6" fmla="*/ 8 w 12"/>
                <a:gd name="T7" fmla="*/ 16 h 17"/>
                <a:gd name="T8" fmla="*/ 12 w 12"/>
                <a:gd name="T9" fmla="*/ 15 h 17"/>
                <a:gd name="T10" fmla="*/ 3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3" y="1"/>
                  </a:moveTo>
                  <a:cubicBezTo>
                    <a:pt x="2" y="0"/>
                    <a:pt x="0" y="2"/>
                    <a:pt x="0" y="3"/>
                  </a:cubicBezTo>
                  <a:cubicBezTo>
                    <a:pt x="1" y="6"/>
                    <a:pt x="3" y="8"/>
                    <a:pt x="4" y="10"/>
                  </a:cubicBezTo>
                  <a:cubicBezTo>
                    <a:pt x="5" y="12"/>
                    <a:pt x="6" y="14"/>
                    <a:pt x="8" y="16"/>
                  </a:cubicBezTo>
                  <a:cubicBezTo>
                    <a:pt x="9" y="17"/>
                    <a:pt x="12" y="17"/>
                    <a:pt x="12" y="15"/>
                  </a:cubicBezTo>
                  <a:cubicBezTo>
                    <a:pt x="12" y="10"/>
                    <a:pt x="6" y="5"/>
                    <a:pt x="3" y="1"/>
                  </a:cubicBezTo>
                  <a:close/>
                </a:path>
              </a:pathLst>
            </a:custGeom>
            <a:solidFill>
              <a:srgbClr val="5E29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61" name="iśḻïďé"/>
            <p:cNvSpPr/>
            <p:nvPr/>
          </p:nvSpPr>
          <p:spPr bwMode="auto">
            <a:xfrm>
              <a:off x="7929563" y="4832351"/>
              <a:ext cx="49213" cy="338138"/>
            </a:xfrm>
            <a:custGeom>
              <a:avLst/>
              <a:gdLst>
                <a:gd name="T0" fmla="*/ 4 w 13"/>
                <a:gd name="T1" fmla="*/ 2 h 90"/>
                <a:gd name="T2" fmla="*/ 3 w 13"/>
                <a:gd name="T3" fmla="*/ 28 h 90"/>
                <a:gd name="T4" fmla="*/ 5 w 13"/>
                <a:gd name="T5" fmla="*/ 61 h 90"/>
                <a:gd name="T6" fmla="*/ 10 w 13"/>
                <a:gd name="T7" fmla="*/ 84 h 90"/>
                <a:gd name="T8" fmla="*/ 7 w 13"/>
                <a:gd name="T9" fmla="*/ 3 h 90"/>
                <a:gd name="T10" fmla="*/ 4 w 13"/>
                <a:gd name="T11" fmla="*/ 2 h 90"/>
              </a:gdLst>
              <a:ahLst/>
              <a:cxnLst>
                <a:cxn ang="0">
                  <a:pos x="T0" y="T1"/>
                </a:cxn>
                <a:cxn ang="0">
                  <a:pos x="T2" y="T3"/>
                </a:cxn>
                <a:cxn ang="0">
                  <a:pos x="T4" y="T5"/>
                </a:cxn>
                <a:cxn ang="0">
                  <a:pos x="T6" y="T7"/>
                </a:cxn>
                <a:cxn ang="0">
                  <a:pos x="T8" y="T9"/>
                </a:cxn>
                <a:cxn ang="0">
                  <a:pos x="T10" y="T11"/>
                </a:cxn>
              </a:cxnLst>
              <a:rect l="0" t="0" r="r" b="b"/>
              <a:pathLst>
                <a:path w="13" h="90">
                  <a:moveTo>
                    <a:pt x="4" y="2"/>
                  </a:moveTo>
                  <a:cubicBezTo>
                    <a:pt x="0" y="10"/>
                    <a:pt x="2" y="19"/>
                    <a:pt x="3" y="28"/>
                  </a:cubicBezTo>
                  <a:cubicBezTo>
                    <a:pt x="3" y="40"/>
                    <a:pt x="4" y="53"/>
                    <a:pt x="5" y="61"/>
                  </a:cubicBezTo>
                  <a:cubicBezTo>
                    <a:pt x="7" y="71"/>
                    <a:pt x="9" y="90"/>
                    <a:pt x="10" y="84"/>
                  </a:cubicBezTo>
                  <a:cubicBezTo>
                    <a:pt x="13" y="62"/>
                    <a:pt x="3" y="23"/>
                    <a:pt x="7" y="3"/>
                  </a:cubicBezTo>
                  <a:cubicBezTo>
                    <a:pt x="7" y="1"/>
                    <a:pt x="4" y="0"/>
                    <a:pt x="4" y="2"/>
                  </a:cubicBezTo>
                  <a:close/>
                </a:path>
              </a:pathLst>
            </a:custGeom>
            <a:solidFill>
              <a:srgbClr val="E360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62" name="iŝḻiḋè"/>
            <p:cNvSpPr/>
            <p:nvPr/>
          </p:nvSpPr>
          <p:spPr bwMode="auto">
            <a:xfrm>
              <a:off x="5021263" y="4510088"/>
              <a:ext cx="566738" cy="1171575"/>
            </a:xfrm>
            <a:custGeom>
              <a:avLst/>
              <a:gdLst>
                <a:gd name="T0" fmla="*/ 147 w 151"/>
                <a:gd name="T1" fmla="*/ 13 h 312"/>
                <a:gd name="T2" fmla="*/ 16 w 151"/>
                <a:gd name="T3" fmla="*/ 13 h 312"/>
                <a:gd name="T4" fmla="*/ 1 w 151"/>
                <a:gd name="T5" fmla="*/ 165 h 312"/>
                <a:gd name="T6" fmla="*/ 37 w 151"/>
                <a:gd name="T7" fmla="*/ 307 h 312"/>
                <a:gd name="T8" fmla="*/ 69 w 151"/>
                <a:gd name="T9" fmla="*/ 310 h 312"/>
                <a:gd name="T10" fmla="*/ 61 w 151"/>
                <a:gd name="T11" fmla="*/ 164 h 312"/>
                <a:gd name="T12" fmla="*/ 78 w 151"/>
                <a:gd name="T13" fmla="*/ 61 h 312"/>
                <a:gd name="T14" fmla="*/ 85 w 151"/>
                <a:gd name="T15" fmla="*/ 173 h 312"/>
                <a:gd name="T16" fmla="*/ 101 w 151"/>
                <a:gd name="T17" fmla="*/ 312 h 312"/>
                <a:gd name="T18" fmla="*/ 132 w 151"/>
                <a:gd name="T19" fmla="*/ 307 h 312"/>
                <a:gd name="T20" fmla="*/ 145 w 151"/>
                <a:gd name="T21" fmla="*/ 172 h 312"/>
                <a:gd name="T22" fmla="*/ 147 w 151"/>
                <a:gd name="T23" fmla="*/ 1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312">
                  <a:moveTo>
                    <a:pt x="147" y="13"/>
                  </a:moveTo>
                  <a:cubicBezTo>
                    <a:pt x="142" y="0"/>
                    <a:pt x="21" y="11"/>
                    <a:pt x="16" y="13"/>
                  </a:cubicBezTo>
                  <a:cubicBezTo>
                    <a:pt x="10" y="16"/>
                    <a:pt x="0" y="147"/>
                    <a:pt x="1" y="165"/>
                  </a:cubicBezTo>
                  <a:cubicBezTo>
                    <a:pt x="2" y="190"/>
                    <a:pt x="37" y="307"/>
                    <a:pt x="37" y="307"/>
                  </a:cubicBezTo>
                  <a:cubicBezTo>
                    <a:pt x="37" y="307"/>
                    <a:pt x="65" y="312"/>
                    <a:pt x="69" y="310"/>
                  </a:cubicBezTo>
                  <a:cubicBezTo>
                    <a:pt x="73" y="308"/>
                    <a:pt x="59" y="181"/>
                    <a:pt x="61" y="164"/>
                  </a:cubicBezTo>
                  <a:cubicBezTo>
                    <a:pt x="62" y="152"/>
                    <a:pt x="72" y="95"/>
                    <a:pt x="78" y="61"/>
                  </a:cubicBezTo>
                  <a:cubicBezTo>
                    <a:pt x="80" y="100"/>
                    <a:pt x="84" y="162"/>
                    <a:pt x="85" y="173"/>
                  </a:cubicBezTo>
                  <a:cubicBezTo>
                    <a:pt x="86" y="198"/>
                    <a:pt x="101" y="312"/>
                    <a:pt x="101" y="312"/>
                  </a:cubicBezTo>
                  <a:cubicBezTo>
                    <a:pt x="101" y="312"/>
                    <a:pt x="128" y="308"/>
                    <a:pt x="132" y="307"/>
                  </a:cubicBezTo>
                  <a:cubicBezTo>
                    <a:pt x="135" y="305"/>
                    <a:pt x="143" y="189"/>
                    <a:pt x="145" y="172"/>
                  </a:cubicBezTo>
                  <a:cubicBezTo>
                    <a:pt x="146" y="154"/>
                    <a:pt x="151" y="25"/>
                    <a:pt x="147" y="13"/>
                  </a:cubicBezTo>
                  <a:close/>
                </a:path>
              </a:pathLst>
            </a:custGeom>
            <a:solidFill>
              <a:srgbClr val="5E48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63" name="îṩľîḍé"/>
            <p:cNvSpPr/>
            <p:nvPr/>
          </p:nvSpPr>
          <p:spPr bwMode="auto">
            <a:xfrm>
              <a:off x="4976813" y="5656263"/>
              <a:ext cx="330200" cy="214313"/>
            </a:xfrm>
            <a:custGeom>
              <a:avLst/>
              <a:gdLst>
                <a:gd name="T0" fmla="*/ 50 w 88"/>
                <a:gd name="T1" fmla="*/ 0 h 57"/>
                <a:gd name="T2" fmla="*/ 5 w 88"/>
                <a:gd name="T3" fmla="*/ 47 h 57"/>
                <a:gd name="T4" fmla="*/ 86 w 88"/>
                <a:gd name="T5" fmla="*/ 30 h 57"/>
                <a:gd name="T6" fmla="*/ 82 w 88"/>
                <a:gd name="T7" fmla="*/ 3 h 57"/>
                <a:gd name="T8" fmla="*/ 50 w 88"/>
                <a:gd name="T9" fmla="*/ 0 h 57"/>
              </a:gdLst>
              <a:ahLst/>
              <a:cxnLst>
                <a:cxn ang="0">
                  <a:pos x="T0" y="T1"/>
                </a:cxn>
                <a:cxn ang="0">
                  <a:pos x="T2" y="T3"/>
                </a:cxn>
                <a:cxn ang="0">
                  <a:pos x="T4" y="T5"/>
                </a:cxn>
                <a:cxn ang="0">
                  <a:pos x="T6" y="T7"/>
                </a:cxn>
                <a:cxn ang="0">
                  <a:pos x="T8" y="T9"/>
                </a:cxn>
              </a:cxnLst>
              <a:rect l="0" t="0" r="r" b="b"/>
              <a:pathLst>
                <a:path w="88" h="57">
                  <a:moveTo>
                    <a:pt x="50" y="0"/>
                  </a:moveTo>
                  <a:cubicBezTo>
                    <a:pt x="50" y="0"/>
                    <a:pt x="0" y="38"/>
                    <a:pt x="5" y="47"/>
                  </a:cubicBezTo>
                  <a:cubicBezTo>
                    <a:pt x="10" y="57"/>
                    <a:pt x="84" y="43"/>
                    <a:pt x="86" y="30"/>
                  </a:cubicBezTo>
                  <a:cubicBezTo>
                    <a:pt x="88" y="20"/>
                    <a:pt x="82" y="3"/>
                    <a:pt x="82" y="3"/>
                  </a:cubicBezTo>
                  <a:lnTo>
                    <a:pt x="50" y="0"/>
                  </a:lnTo>
                  <a:close/>
                </a:path>
              </a:pathLst>
            </a:custGeom>
            <a:solidFill>
              <a:srgbClr val="B881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64" name="is1ídé"/>
            <p:cNvSpPr/>
            <p:nvPr/>
          </p:nvSpPr>
          <p:spPr bwMode="auto">
            <a:xfrm>
              <a:off x="5089525" y="5689601"/>
              <a:ext cx="77788" cy="52388"/>
            </a:xfrm>
            <a:custGeom>
              <a:avLst/>
              <a:gdLst>
                <a:gd name="T0" fmla="*/ 14 w 21"/>
                <a:gd name="T1" fmla="*/ 5 h 14"/>
                <a:gd name="T2" fmla="*/ 4 w 21"/>
                <a:gd name="T3" fmla="*/ 0 h 14"/>
                <a:gd name="T4" fmla="*/ 2 w 21"/>
                <a:gd name="T5" fmla="*/ 4 h 14"/>
                <a:gd name="T6" fmla="*/ 11 w 21"/>
                <a:gd name="T7" fmla="*/ 9 h 14"/>
                <a:gd name="T8" fmla="*/ 20 w 21"/>
                <a:gd name="T9" fmla="*/ 13 h 14"/>
                <a:gd name="T10" fmla="*/ 21 w 21"/>
                <a:gd name="T11" fmla="*/ 12 h 14"/>
                <a:gd name="T12" fmla="*/ 14 w 21"/>
                <a:gd name="T13" fmla="*/ 5 h 14"/>
              </a:gdLst>
              <a:ahLst/>
              <a:cxnLst>
                <a:cxn ang="0">
                  <a:pos x="T0" y="T1"/>
                </a:cxn>
                <a:cxn ang="0">
                  <a:pos x="T2" y="T3"/>
                </a:cxn>
                <a:cxn ang="0">
                  <a:pos x="T4" y="T5"/>
                </a:cxn>
                <a:cxn ang="0">
                  <a:pos x="T6" y="T7"/>
                </a:cxn>
                <a:cxn ang="0">
                  <a:pos x="T8" y="T9"/>
                </a:cxn>
                <a:cxn ang="0">
                  <a:pos x="T10" y="T11"/>
                </a:cxn>
                <a:cxn ang="0">
                  <a:pos x="T12" y="T13"/>
                </a:cxn>
              </a:cxnLst>
              <a:rect l="0" t="0" r="r" b="b"/>
              <a:pathLst>
                <a:path w="21" h="14">
                  <a:moveTo>
                    <a:pt x="14" y="5"/>
                  </a:moveTo>
                  <a:cubicBezTo>
                    <a:pt x="11" y="3"/>
                    <a:pt x="8" y="1"/>
                    <a:pt x="4" y="0"/>
                  </a:cubicBezTo>
                  <a:cubicBezTo>
                    <a:pt x="2" y="0"/>
                    <a:pt x="0" y="3"/>
                    <a:pt x="2" y="4"/>
                  </a:cubicBezTo>
                  <a:cubicBezTo>
                    <a:pt x="6" y="5"/>
                    <a:pt x="9" y="7"/>
                    <a:pt x="11" y="9"/>
                  </a:cubicBezTo>
                  <a:cubicBezTo>
                    <a:pt x="14" y="11"/>
                    <a:pt x="16" y="13"/>
                    <a:pt x="20" y="13"/>
                  </a:cubicBezTo>
                  <a:cubicBezTo>
                    <a:pt x="20" y="14"/>
                    <a:pt x="21" y="13"/>
                    <a:pt x="21" y="12"/>
                  </a:cubicBezTo>
                  <a:cubicBezTo>
                    <a:pt x="19" y="9"/>
                    <a:pt x="17" y="7"/>
                    <a:pt x="14" y="5"/>
                  </a:cubicBezTo>
                  <a:close/>
                </a:path>
              </a:pathLst>
            </a:custGeom>
            <a:solidFill>
              <a:srgbClr val="451E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65" name="îSlîdê"/>
            <p:cNvSpPr/>
            <p:nvPr/>
          </p:nvSpPr>
          <p:spPr bwMode="auto">
            <a:xfrm>
              <a:off x="5122863" y="5667376"/>
              <a:ext cx="63500" cy="52388"/>
            </a:xfrm>
            <a:custGeom>
              <a:avLst/>
              <a:gdLst>
                <a:gd name="T0" fmla="*/ 4 w 17"/>
                <a:gd name="T1" fmla="*/ 1 h 14"/>
                <a:gd name="T2" fmla="*/ 2 w 17"/>
                <a:gd name="T3" fmla="*/ 4 h 14"/>
                <a:gd name="T4" fmla="*/ 7 w 17"/>
                <a:gd name="T5" fmla="*/ 8 h 14"/>
                <a:gd name="T6" fmla="*/ 13 w 17"/>
                <a:gd name="T7" fmla="*/ 13 h 14"/>
                <a:gd name="T8" fmla="*/ 16 w 17"/>
                <a:gd name="T9" fmla="*/ 11 h 14"/>
                <a:gd name="T10" fmla="*/ 4 w 17"/>
                <a:gd name="T11" fmla="*/ 1 h 14"/>
              </a:gdLst>
              <a:ahLst/>
              <a:cxnLst>
                <a:cxn ang="0">
                  <a:pos x="T0" y="T1"/>
                </a:cxn>
                <a:cxn ang="0">
                  <a:pos x="T2" y="T3"/>
                </a:cxn>
                <a:cxn ang="0">
                  <a:pos x="T4" y="T5"/>
                </a:cxn>
                <a:cxn ang="0">
                  <a:pos x="T6" y="T7"/>
                </a:cxn>
                <a:cxn ang="0">
                  <a:pos x="T8" y="T9"/>
                </a:cxn>
                <a:cxn ang="0">
                  <a:pos x="T10" y="T11"/>
                </a:cxn>
              </a:cxnLst>
              <a:rect l="0" t="0" r="r" b="b"/>
              <a:pathLst>
                <a:path w="17" h="14">
                  <a:moveTo>
                    <a:pt x="4" y="1"/>
                  </a:moveTo>
                  <a:cubicBezTo>
                    <a:pt x="2" y="0"/>
                    <a:pt x="0" y="2"/>
                    <a:pt x="2" y="4"/>
                  </a:cubicBezTo>
                  <a:cubicBezTo>
                    <a:pt x="3" y="5"/>
                    <a:pt x="5" y="7"/>
                    <a:pt x="7" y="8"/>
                  </a:cubicBezTo>
                  <a:cubicBezTo>
                    <a:pt x="9" y="10"/>
                    <a:pt x="11" y="12"/>
                    <a:pt x="13" y="13"/>
                  </a:cubicBezTo>
                  <a:cubicBezTo>
                    <a:pt x="15" y="14"/>
                    <a:pt x="17" y="13"/>
                    <a:pt x="16" y="11"/>
                  </a:cubicBezTo>
                  <a:cubicBezTo>
                    <a:pt x="14" y="6"/>
                    <a:pt x="8" y="3"/>
                    <a:pt x="4" y="1"/>
                  </a:cubicBezTo>
                  <a:close/>
                </a:path>
              </a:pathLst>
            </a:custGeom>
            <a:solidFill>
              <a:srgbClr val="451E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66" name="íSliďé"/>
            <p:cNvSpPr/>
            <p:nvPr/>
          </p:nvSpPr>
          <p:spPr bwMode="auto">
            <a:xfrm>
              <a:off x="5378450" y="5651501"/>
              <a:ext cx="330200" cy="214313"/>
            </a:xfrm>
            <a:custGeom>
              <a:avLst/>
              <a:gdLst>
                <a:gd name="T0" fmla="*/ 37 w 88"/>
                <a:gd name="T1" fmla="*/ 0 h 57"/>
                <a:gd name="T2" fmla="*/ 83 w 88"/>
                <a:gd name="T3" fmla="*/ 48 h 57"/>
                <a:gd name="T4" fmla="*/ 1 w 88"/>
                <a:gd name="T5" fmla="*/ 31 h 57"/>
                <a:gd name="T6" fmla="*/ 6 w 88"/>
                <a:gd name="T7" fmla="*/ 4 h 57"/>
                <a:gd name="T8" fmla="*/ 37 w 88"/>
                <a:gd name="T9" fmla="*/ 0 h 57"/>
              </a:gdLst>
              <a:ahLst/>
              <a:cxnLst>
                <a:cxn ang="0">
                  <a:pos x="T0" y="T1"/>
                </a:cxn>
                <a:cxn ang="0">
                  <a:pos x="T2" y="T3"/>
                </a:cxn>
                <a:cxn ang="0">
                  <a:pos x="T4" y="T5"/>
                </a:cxn>
                <a:cxn ang="0">
                  <a:pos x="T6" y="T7"/>
                </a:cxn>
                <a:cxn ang="0">
                  <a:pos x="T8" y="T9"/>
                </a:cxn>
              </a:cxnLst>
              <a:rect l="0" t="0" r="r" b="b"/>
              <a:pathLst>
                <a:path w="88" h="57">
                  <a:moveTo>
                    <a:pt x="37" y="0"/>
                  </a:moveTo>
                  <a:cubicBezTo>
                    <a:pt x="37" y="0"/>
                    <a:pt x="88" y="38"/>
                    <a:pt x="83" y="48"/>
                  </a:cubicBezTo>
                  <a:cubicBezTo>
                    <a:pt x="78" y="57"/>
                    <a:pt x="4" y="44"/>
                    <a:pt x="1" y="31"/>
                  </a:cubicBezTo>
                  <a:cubicBezTo>
                    <a:pt x="0" y="20"/>
                    <a:pt x="6" y="4"/>
                    <a:pt x="6" y="4"/>
                  </a:cubicBezTo>
                  <a:lnTo>
                    <a:pt x="37" y="0"/>
                  </a:lnTo>
                  <a:close/>
                </a:path>
              </a:pathLst>
            </a:custGeom>
            <a:solidFill>
              <a:srgbClr val="B881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67" name="iṥḷïḓê"/>
            <p:cNvSpPr/>
            <p:nvPr/>
          </p:nvSpPr>
          <p:spPr bwMode="auto">
            <a:xfrm>
              <a:off x="5513388" y="5686426"/>
              <a:ext cx="79375" cy="52388"/>
            </a:xfrm>
            <a:custGeom>
              <a:avLst/>
              <a:gdLst>
                <a:gd name="T0" fmla="*/ 8 w 21"/>
                <a:gd name="T1" fmla="*/ 5 h 14"/>
                <a:gd name="T2" fmla="*/ 18 w 21"/>
                <a:gd name="T3" fmla="*/ 1 h 14"/>
                <a:gd name="T4" fmla="*/ 19 w 21"/>
                <a:gd name="T5" fmla="*/ 4 h 14"/>
                <a:gd name="T6" fmla="*/ 10 w 21"/>
                <a:gd name="T7" fmla="*/ 10 h 14"/>
                <a:gd name="T8" fmla="*/ 2 w 21"/>
                <a:gd name="T9" fmla="*/ 14 h 14"/>
                <a:gd name="T10" fmla="*/ 1 w 21"/>
                <a:gd name="T11" fmla="*/ 13 h 14"/>
                <a:gd name="T12" fmla="*/ 8 w 21"/>
                <a:gd name="T13" fmla="*/ 5 h 14"/>
              </a:gdLst>
              <a:ahLst/>
              <a:cxnLst>
                <a:cxn ang="0">
                  <a:pos x="T0" y="T1"/>
                </a:cxn>
                <a:cxn ang="0">
                  <a:pos x="T2" y="T3"/>
                </a:cxn>
                <a:cxn ang="0">
                  <a:pos x="T4" y="T5"/>
                </a:cxn>
                <a:cxn ang="0">
                  <a:pos x="T6" y="T7"/>
                </a:cxn>
                <a:cxn ang="0">
                  <a:pos x="T8" y="T9"/>
                </a:cxn>
                <a:cxn ang="0">
                  <a:pos x="T10" y="T11"/>
                </a:cxn>
                <a:cxn ang="0">
                  <a:pos x="T12" y="T13"/>
                </a:cxn>
              </a:cxnLst>
              <a:rect l="0" t="0" r="r" b="b"/>
              <a:pathLst>
                <a:path w="21" h="14">
                  <a:moveTo>
                    <a:pt x="8" y="5"/>
                  </a:moveTo>
                  <a:cubicBezTo>
                    <a:pt x="11" y="3"/>
                    <a:pt x="14" y="1"/>
                    <a:pt x="18" y="1"/>
                  </a:cubicBezTo>
                  <a:cubicBezTo>
                    <a:pt x="20" y="0"/>
                    <a:pt x="21" y="3"/>
                    <a:pt x="19" y="4"/>
                  </a:cubicBezTo>
                  <a:cubicBezTo>
                    <a:pt x="16" y="6"/>
                    <a:pt x="13" y="8"/>
                    <a:pt x="10" y="10"/>
                  </a:cubicBezTo>
                  <a:cubicBezTo>
                    <a:pt x="7" y="12"/>
                    <a:pt x="5" y="14"/>
                    <a:pt x="2" y="14"/>
                  </a:cubicBezTo>
                  <a:cubicBezTo>
                    <a:pt x="1" y="14"/>
                    <a:pt x="0" y="13"/>
                    <a:pt x="1" y="13"/>
                  </a:cubicBezTo>
                  <a:cubicBezTo>
                    <a:pt x="2" y="9"/>
                    <a:pt x="5" y="7"/>
                    <a:pt x="8" y="5"/>
                  </a:cubicBezTo>
                  <a:close/>
                </a:path>
              </a:pathLst>
            </a:custGeom>
            <a:solidFill>
              <a:srgbClr val="451E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68" name="ïŝ1ídê"/>
            <p:cNvSpPr/>
            <p:nvPr/>
          </p:nvSpPr>
          <p:spPr bwMode="auto">
            <a:xfrm>
              <a:off x="5499100" y="5667376"/>
              <a:ext cx="58738" cy="49213"/>
            </a:xfrm>
            <a:custGeom>
              <a:avLst/>
              <a:gdLst>
                <a:gd name="T0" fmla="*/ 13 w 16"/>
                <a:gd name="T1" fmla="*/ 1 h 13"/>
                <a:gd name="T2" fmla="*/ 15 w 16"/>
                <a:gd name="T3" fmla="*/ 3 h 13"/>
                <a:gd name="T4" fmla="*/ 9 w 16"/>
                <a:gd name="T5" fmla="*/ 8 h 13"/>
                <a:gd name="T6" fmla="*/ 3 w 16"/>
                <a:gd name="T7" fmla="*/ 13 h 13"/>
                <a:gd name="T8" fmla="*/ 0 w 16"/>
                <a:gd name="T9" fmla="*/ 10 h 13"/>
                <a:gd name="T10" fmla="*/ 13 w 16"/>
                <a:gd name="T11" fmla="*/ 1 h 13"/>
              </a:gdLst>
              <a:ahLst/>
              <a:cxnLst>
                <a:cxn ang="0">
                  <a:pos x="T0" y="T1"/>
                </a:cxn>
                <a:cxn ang="0">
                  <a:pos x="T2" y="T3"/>
                </a:cxn>
                <a:cxn ang="0">
                  <a:pos x="T4" y="T5"/>
                </a:cxn>
                <a:cxn ang="0">
                  <a:pos x="T6" y="T7"/>
                </a:cxn>
                <a:cxn ang="0">
                  <a:pos x="T8" y="T9"/>
                </a:cxn>
                <a:cxn ang="0">
                  <a:pos x="T10" y="T11"/>
                </a:cxn>
              </a:cxnLst>
              <a:rect l="0" t="0" r="r" b="b"/>
              <a:pathLst>
                <a:path w="16" h="13">
                  <a:moveTo>
                    <a:pt x="13" y="1"/>
                  </a:moveTo>
                  <a:cubicBezTo>
                    <a:pt x="15" y="0"/>
                    <a:pt x="16" y="2"/>
                    <a:pt x="15" y="3"/>
                  </a:cubicBezTo>
                  <a:cubicBezTo>
                    <a:pt x="13" y="5"/>
                    <a:pt x="11" y="6"/>
                    <a:pt x="9" y="8"/>
                  </a:cubicBezTo>
                  <a:cubicBezTo>
                    <a:pt x="7" y="9"/>
                    <a:pt x="5" y="12"/>
                    <a:pt x="3" y="13"/>
                  </a:cubicBezTo>
                  <a:cubicBezTo>
                    <a:pt x="2" y="13"/>
                    <a:pt x="0" y="12"/>
                    <a:pt x="0" y="10"/>
                  </a:cubicBezTo>
                  <a:cubicBezTo>
                    <a:pt x="2" y="5"/>
                    <a:pt x="9" y="3"/>
                    <a:pt x="13" y="1"/>
                  </a:cubicBezTo>
                  <a:close/>
                </a:path>
              </a:pathLst>
            </a:custGeom>
            <a:solidFill>
              <a:srgbClr val="451E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69" name="íṡ1iḍé"/>
            <p:cNvSpPr/>
            <p:nvPr/>
          </p:nvSpPr>
          <p:spPr bwMode="auto">
            <a:xfrm>
              <a:off x="4957763" y="3810001"/>
              <a:ext cx="244475" cy="368300"/>
            </a:xfrm>
            <a:custGeom>
              <a:avLst/>
              <a:gdLst>
                <a:gd name="T0" fmla="*/ 40 w 65"/>
                <a:gd name="T1" fmla="*/ 8 h 98"/>
                <a:gd name="T2" fmla="*/ 1 w 65"/>
                <a:gd name="T3" fmla="*/ 69 h 98"/>
                <a:gd name="T4" fmla="*/ 33 w 65"/>
                <a:gd name="T5" fmla="*/ 98 h 98"/>
                <a:gd name="T6" fmla="*/ 63 w 65"/>
                <a:gd name="T7" fmla="*/ 51 h 98"/>
                <a:gd name="T8" fmla="*/ 40 w 65"/>
                <a:gd name="T9" fmla="*/ 8 h 98"/>
              </a:gdLst>
              <a:ahLst/>
              <a:cxnLst>
                <a:cxn ang="0">
                  <a:pos x="T0" y="T1"/>
                </a:cxn>
                <a:cxn ang="0">
                  <a:pos x="T2" y="T3"/>
                </a:cxn>
                <a:cxn ang="0">
                  <a:pos x="T4" y="T5"/>
                </a:cxn>
                <a:cxn ang="0">
                  <a:pos x="T6" y="T7"/>
                </a:cxn>
                <a:cxn ang="0">
                  <a:pos x="T8" y="T9"/>
                </a:cxn>
              </a:cxnLst>
              <a:rect l="0" t="0" r="r" b="b"/>
              <a:pathLst>
                <a:path w="65" h="98">
                  <a:moveTo>
                    <a:pt x="40" y="8"/>
                  </a:moveTo>
                  <a:cubicBezTo>
                    <a:pt x="23" y="16"/>
                    <a:pt x="0" y="64"/>
                    <a:pt x="1" y="69"/>
                  </a:cubicBezTo>
                  <a:cubicBezTo>
                    <a:pt x="2" y="74"/>
                    <a:pt x="28" y="98"/>
                    <a:pt x="33" y="98"/>
                  </a:cubicBezTo>
                  <a:cubicBezTo>
                    <a:pt x="37" y="98"/>
                    <a:pt x="61" y="66"/>
                    <a:pt x="63" y="51"/>
                  </a:cubicBezTo>
                  <a:cubicBezTo>
                    <a:pt x="65" y="30"/>
                    <a:pt x="55" y="0"/>
                    <a:pt x="40" y="8"/>
                  </a:cubicBezTo>
                  <a:close/>
                </a:path>
              </a:pathLst>
            </a:custGeom>
            <a:solidFill>
              <a:srgbClr val="2C86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70" name="íṧ1ídê"/>
            <p:cNvSpPr/>
            <p:nvPr/>
          </p:nvSpPr>
          <p:spPr bwMode="auto">
            <a:xfrm>
              <a:off x="4894263" y="4043363"/>
              <a:ext cx="220663" cy="300038"/>
            </a:xfrm>
            <a:custGeom>
              <a:avLst/>
              <a:gdLst>
                <a:gd name="T0" fmla="*/ 26 w 59"/>
                <a:gd name="T1" fmla="*/ 2 h 80"/>
                <a:gd name="T2" fmla="*/ 9 w 59"/>
                <a:gd name="T3" fmla="*/ 61 h 80"/>
                <a:gd name="T4" fmla="*/ 36 w 59"/>
                <a:gd name="T5" fmla="*/ 72 h 80"/>
                <a:gd name="T6" fmla="*/ 53 w 59"/>
                <a:gd name="T7" fmla="*/ 11 h 80"/>
                <a:gd name="T8" fmla="*/ 26 w 59"/>
                <a:gd name="T9" fmla="*/ 2 h 80"/>
              </a:gdLst>
              <a:ahLst/>
              <a:cxnLst>
                <a:cxn ang="0">
                  <a:pos x="T0" y="T1"/>
                </a:cxn>
                <a:cxn ang="0">
                  <a:pos x="T2" y="T3"/>
                </a:cxn>
                <a:cxn ang="0">
                  <a:pos x="T4" y="T5"/>
                </a:cxn>
                <a:cxn ang="0">
                  <a:pos x="T6" y="T7"/>
                </a:cxn>
                <a:cxn ang="0">
                  <a:pos x="T8" y="T9"/>
                </a:cxn>
              </a:cxnLst>
              <a:rect l="0" t="0" r="r" b="b"/>
              <a:pathLst>
                <a:path w="59" h="80">
                  <a:moveTo>
                    <a:pt x="26" y="2"/>
                  </a:moveTo>
                  <a:cubicBezTo>
                    <a:pt x="19" y="4"/>
                    <a:pt x="0" y="41"/>
                    <a:pt x="9" y="61"/>
                  </a:cubicBezTo>
                  <a:cubicBezTo>
                    <a:pt x="17" y="80"/>
                    <a:pt x="29" y="78"/>
                    <a:pt x="36" y="72"/>
                  </a:cubicBezTo>
                  <a:cubicBezTo>
                    <a:pt x="42" y="67"/>
                    <a:pt x="59" y="19"/>
                    <a:pt x="53" y="11"/>
                  </a:cubicBezTo>
                  <a:cubicBezTo>
                    <a:pt x="46" y="4"/>
                    <a:pt x="32" y="0"/>
                    <a:pt x="26" y="2"/>
                  </a:cubicBezTo>
                  <a:close/>
                </a:path>
              </a:pathLst>
            </a:custGeom>
            <a:solidFill>
              <a:srgbClr val="FA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71" name="íṥļiḑè"/>
            <p:cNvSpPr/>
            <p:nvPr/>
          </p:nvSpPr>
          <p:spPr bwMode="auto">
            <a:xfrm>
              <a:off x="5051425" y="3743326"/>
              <a:ext cx="549275" cy="860425"/>
            </a:xfrm>
            <a:custGeom>
              <a:avLst/>
              <a:gdLst>
                <a:gd name="T0" fmla="*/ 64 w 146"/>
                <a:gd name="T1" fmla="*/ 8 h 229"/>
                <a:gd name="T2" fmla="*/ 10 w 146"/>
                <a:gd name="T3" fmla="*/ 35 h 229"/>
                <a:gd name="T4" fmla="*/ 11 w 146"/>
                <a:gd name="T5" fmla="*/ 117 h 229"/>
                <a:gd name="T6" fmla="*/ 4 w 146"/>
                <a:gd name="T7" fmla="*/ 202 h 229"/>
                <a:gd name="T8" fmla="*/ 12 w 146"/>
                <a:gd name="T9" fmla="*/ 223 h 229"/>
                <a:gd name="T10" fmla="*/ 75 w 146"/>
                <a:gd name="T11" fmla="*/ 223 h 229"/>
                <a:gd name="T12" fmla="*/ 136 w 146"/>
                <a:gd name="T13" fmla="*/ 225 h 229"/>
                <a:gd name="T14" fmla="*/ 140 w 146"/>
                <a:gd name="T15" fmla="*/ 205 h 229"/>
                <a:gd name="T16" fmla="*/ 132 w 146"/>
                <a:gd name="T17" fmla="*/ 131 h 229"/>
                <a:gd name="T18" fmla="*/ 128 w 146"/>
                <a:gd name="T19" fmla="*/ 19 h 229"/>
                <a:gd name="T20" fmla="*/ 64 w 146"/>
                <a:gd name="T21" fmla="*/ 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229">
                  <a:moveTo>
                    <a:pt x="64" y="8"/>
                  </a:moveTo>
                  <a:cubicBezTo>
                    <a:pt x="64" y="8"/>
                    <a:pt x="12" y="14"/>
                    <a:pt x="10" y="35"/>
                  </a:cubicBezTo>
                  <a:cubicBezTo>
                    <a:pt x="10" y="43"/>
                    <a:pt x="12" y="81"/>
                    <a:pt x="11" y="117"/>
                  </a:cubicBezTo>
                  <a:cubicBezTo>
                    <a:pt x="10" y="154"/>
                    <a:pt x="4" y="193"/>
                    <a:pt x="4" y="202"/>
                  </a:cubicBezTo>
                  <a:cubicBezTo>
                    <a:pt x="4" y="210"/>
                    <a:pt x="0" y="223"/>
                    <a:pt x="12" y="223"/>
                  </a:cubicBezTo>
                  <a:cubicBezTo>
                    <a:pt x="23" y="222"/>
                    <a:pt x="55" y="223"/>
                    <a:pt x="75" y="223"/>
                  </a:cubicBezTo>
                  <a:cubicBezTo>
                    <a:pt x="108" y="223"/>
                    <a:pt x="133" y="229"/>
                    <a:pt x="136" y="225"/>
                  </a:cubicBezTo>
                  <a:cubicBezTo>
                    <a:pt x="146" y="215"/>
                    <a:pt x="142" y="222"/>
                    <a:pt x="140" y="205"/>
                  </a:cubicBezTo>
                  <a:cubicBezTo>
                    <a:pt x="137" y="181"/>
                    <a:pt x="132" y="160"/>
                    <a:pt x="132" y="131"/>
                  </a:cubicBezTo>
                  <a:cubicBezTo>
                    <a:pt x="132" y="82"/>
                    <a:pt x="137" y="27"/>
                    <a:pt x="128" y="19"/>
                  </a:cubicBezTo>
                  <a:cubicBezTo>
                    <a:pt x="108" y="0"/>
                    <a:pt x="64" y="8"/>
                    <a:pt x="64" y="8"/>
                  </a:cubicBezTo>
                  <a:close/>
                </a:path>
              </a:pathLst>
            </a:custGeom>
            <a:solidFill>
              <a:srgbClr val="2C86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72" name="iṥļïḍê"/>
            <p:cNvSpPr/>
            <p:nvPr/>
          </p:nvSpPr>
          <p:spPr bwMode="auto">
            <a:xfrm>
              <a:off x="5137150" y="3336926"/>
              <a:ext cx="349250" cy="458788"/>
            </a:xfrm>
            <a:custGeom>
              <a:avLst/>
              <a:gdLst>
                <a:gd name="T0" fmla="*/ 9 w 93"/>
                <a:gd name="T1" fmla="*/ 21 h 122"/>
                <a:gd name="T2" fmla="*/ 60 w 93"/>
                <a:gd name="T3" fmla="*/ 6 h 122"/>
                <a:gd name="T4" fmla="*/ 65 w 93"/>
                <a:gd name="T5" fmla="*/ 95 h 122"/>
                <a:gd name="T6" fmla="*/ 1 w 93"/>
                <a:gd name="T7" fmla="*/ 61 h 122"/>
                <a:gd name="T8" fmla="*/ 9 w 93"/>
                <a:gd name="T9" fmla="*/ 21 h 122"/>
              </a:gdLst>
              <a:ahLst/>
              <a:cxnLst>
                <a:cxn ang="0">
                  <a:pos x="T0" y="T1"/>
                </a:cxn>
                <a:cxn ang="0">
                  <a:pos x="T2" y="T3"/>
                </a:cxn>
                <a:cxn ang="0">
                  <a:pos x="T4" y="T5"/>
                </a:cxn>
                <a:cxn ang="0">
                  <a:pos x="T6" y="T7"/>
                </a:cxn>
                <a:cxn ang="0">
                  <a:pos x="T8" y="T9"/>
                </a:cxn>
              </a:cxnLst>
              <a:rect l="0" t="0" r="r" b="b"/>
              <a:pathLst>
                <a:path w="93" h="122">
                  <a:moveTo>
                    <a:pt x="9" y="21"/>
                  </a:moveTo>
                  <a:cubicBezTo>
                    <a:pt x="17" y="5"/>
                    <a:pt x="46" y="0"/>
                    <a:pt x="60" y="6"/>
                  </a:cubicBezTo>
                  <a:cubicBezTo>
                    <a:pt x="93" y="20"/>
                    <a:pt x="90" y="71"/>
                    <a:pt x="65" y="95"/>
                  </a:cubicBezTo>
                  <a:cubicBezTo>
                    <a:pt x="36" y="122"/>
                    <a:pt x="4" y="95"/>
                    <a:pt x="1" y="61"/>
                  </a:cubicBezTo>
                  <a:cubicBezTo>
                    <a:pt x="0" y="50"/>
                    <a:pt x="1" y="38"/>
                    <a:pt x="9" y="21"/>
                  </a:cubicBezTo>
                  <a:close/>
                </a:path>
              </a:pathLst>
            </a:custGeom>
            <a:solidFill>
              <a:srgbClr val="FA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73" name="îṡľiḑè"/>
            <p:cNvSpPr/>
            <p:nvPr/>
          </p:nvSpPr>
          <p:spPr bwMode="auto">
            <a:xfrm>
              <a:off x="5246688" y="3686176"/>
              <a:ext cx="134938" cy="217488"/>
            </a:xfrm>
            <a:custGeom>
              <a:avLst/>
              <a:gdLst>
                <a:gd name="T0" fmla="*/ 31 w 36"/>
                <a:gd name="T1" fmla="*/ 0 h 58"/>
                <a:gd name="T2" fmla="*/ 3 w 36"/>
                <a:gd name="T3" fmla="*/ 5 h 58"/>
                <a:gd name="T4" fmla="*/ 0 w 36"/>
                <a:gd name="T5" fmla="*/ 32 h 58"/>
                <a:gd name="T6" fmla="*/ 16 w 36"/>
                <a:gd name="T7" fmla="*/ 55 h 58"/>
                <a:gd name="T8" fmla="*/ 36 w 36"/>
                <a:gd name="T9" fmla="*/ 26 h 58"/>
                <a:gd name="T10" fmla="*/ 31 w 36"/>
                <a:gd name="T11" fmla="*/ 0 h 58"/>
              </a:gdLst>
              <a:ahLst/>
              <a:cxnLst>
                <a:cxn ang="0">
                  <a:pos x="T0" y="T1"/>
                </a:cxn>
                <a:cxn ang="0">
                  <a:pos x="T2" y="T3"/>
                </a:cxn>
                <a:cxn ang="0">
                  <a:pos x="T4" y="T5"/>
                </a:cxn>
                <a:cxn ang="0">
                  <a:pos x="T6" y="T7"/>
                </a:cxn>
                <a:cxn ang="0">
                  <a:pos x="T8" y="T9"/>
                </a:cxn>
                <a:cxn ang="0">
                  <a:pos x="T10" y="T11"/>
                </a:cxn>
              </a:cxnLst>
              <a:rect l="0" t="0" r="r" b="b"/>
              <a:pathLst>
                <a:path w="36" h="58">
                  <a:moveTo>
                    <a:pt x="31" y="0"/>
                  </a:moveTo>
                  <a:cubicBezTo>
                    <a:pt x="3" y="5"/>
                    <a:pt x="3" y="5"/>
                    <a:pt x="3" y="5"/>
                  </a:cubicBezTo>
                  <a:cubicBezTo>
                    <a:pt x="0" y="32"/>
                    <a:pt x="0" y="32"/>
                    <a:pt x="0" y="32"/>
                  </a:cubicBezTo>
                  <a:cubicBezTo>
                    <a:pt x="0" y="32"/>
                    <a:pt x="5" y="52"/>
                    <a:pt x="16" y="55"/>
                  </a:cubicBezTo>
                  <a:cubicBezTo>
                    <a:pt x="27" y="58"/>
                    <a:pt x="36" y="26"/>
                    <a:pt x="36" y="26"/>
                  </a:cubicBezTo>
                  <a:lnTo>
                    <a:pt x="31" y="0"/>
                  </a:lnTo>
                  <a:close/>
                </a:path>
              </a:pathLst>
            </a:custGeom>
            <a:solidFill>
              <a:srgbClr val="FA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74" name="íś1íḋê"/>
            <p:cNvSpPr/>
            <p:nvPr/>
          </p:nvSpPr>
          <p:spPr bwMode="auto">
            <a:xfrm>
              <a:off x="5276850" y="3727451"/>
              <a:ext cx="68263" cy="19050"/>
            </a:xfrm>
            <a:custGeom>
              <a:avLst/>
              <a:gdLst>
                <a:gd name="T0" fmla="*/ 17 w 18"/>
                <a:gd name="T1" fmla="*/ 0 h 5"/>
                <a:gd name="T2" fmla="*/ 1 w 18"/>
                <a:gd name="T3" fmla="*/ 2 h 5"/>
                <a:gd name="T4" fmla="*/ 0 w 18"/>
                <a:gd name="T5" fmla="*/ 3 h 5"/>
                <a:gd name="T6" fmla="*/ 18 w 18"/>
                <a:gd name="T7" fmla="*/ 0 h 5"/>
                <a:gd name="T8" fmla="*/ 17 w 18"/>
                <a:gd name="T9" fmla="*/ 0 h 5"/>
              </a:gdLst>
              <a:ahLst/>
              <a:cxnLst>
                <a:cxn ang="0">
                  <a:pos x="T0" y="T1"/>
                </a:cxn>
                <a:cxn ang="0">
                  <a:pos x="T2" y="T3"/>
                </a:cxn>
                <a:cxn ang="0">
                  <a:pos x="T4" y="T5"/>
                </a:cxn>
                <a:cxn ang="0">
                  <a:pos x="T6" y="T7"/>
                </a:cxn>
                <a:cxn ang="0">
                  <a:pos x="T8" y="T9"/>
                </a:cxn>
              </a:cxnLst>
              <a:rect l="0" t="0" r="r" b="b"/>
              <a:pathLst>
                <a:path w="18" h="5">
                  <a:moveTo>
                    <a:pt x="17" y="0"/>
                  </a:moveTo>
                  <a:cubicBezTo>
                    <a:pt x="12" y="1"/>
                    <a:pt x="6" y="2"/>
                    <a:pt x="1" y="2"/>
                  </a:cubicBezTo>
                  <a:cubicBezTo>
                    <a:pt x="0" y="2"/>
                    <a:pt x="0" y="3"/>
                    <a:pt x="0" y="3"/>
                  </a:cubicBezTo>
                  <a:cubicBezTo>
                    <a:pt x="5" y="5"/>
                    <a:pt x="14" y="5"/>
                    <a:pt x="18" y="0"/>
                  </a:cubicBezTo>
                  <a:cubicBezTo>
                    <a:pt x="18" y="0"/>
                    <a:pt x="18" y="0"/>
                    <a:pt x="17" y="0"/>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75" name="îśļîḑe"/>
            <p:cNvSpPr/>
            <p:nvPr/>
          </p:nvSpPr>
          <p:spPr bwMode="auto">
            <a:xfrm>
              <a:off x="5318125" y="3565526"/>
              <a:ext cx="44450" cy="34925"/>
            </a:xfrm>
            <a:custGeom>
              <a:avLst/>
              <a:gdLst>
                <a:gd name="T0" fmla="*/ 6 w 12"/>
                <a:gd name="T1" fmla="*/ 0 h 9"/>
                <a:gd name="T2" fmla="*/ 6 w 12"/>
                <a:gd name="T3" fmla="*/ 9 h 9"/>
                <a:gd name="T4" fmla="*/ 6 w 12"/>
                <a:gd name="T5" fmla="*/ 0 h 9"/>
              </a:gdLst>
              <a:ahLst/>
              <a:cxnLst>
                <a:cxn ang="0">
                  <a:pos x="T0" y="T1"/>
                </a:cxn>
                <a:cxn ang="0">
                  <a:pos x="T2" y="T3"/>
                </a:cxn>
                <a:cxn ang="0">
                  <a:pos x="T4" y="T5"/>
                </a:cxn>
              </a:cxnLst>
              <a:rect l="0" t="0" r="r" b="b"/>
              <a:pathLst>
                <a:path w="12" h="9">
                  <a:moveTo>
                    <a:pt x="6" y="0"/>
                  </a:moveTo>
                  <a:cubicBezTo>
                    <a:pt x="0" y="0"/>
                    <a:pt x="0" y="9"/>
                    <a:pt x="6" y="9"/>
                  </a:cubicBezTo>
                  <a:cubicBezTo>
                    <a:pt x="12" y="9"/>
                    <a:pt x="12" y="0"/>
                    <a:pt x="6" y="0"/>
                  </a:cubicBezTo>
                  <a:close/>
                </a:path>
              </a:pathLst>
            </a:custGeom>
            <a:solidFill>
              <a:srgbClr val="7C56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76" name="íṧļïḍe"/>
            <p:cNvSpPr/>
            <p:nvPr/>
          </p:nvSpPr>
          <p:spPr bwMode="auto">
            <a:xfrm>
              <a:off x="5191125" y="3570288"/>
              <a:ext cx="41275" cy="30163"/>
            </a:xfrm>
            <a:custGeom>
              <a:avLst/>
              <a:gdLst>
                <a:gd name="T0" fmla="*/ 6 w 11"/>
                <a:gd name="T1" fmla="*/ 0 h 8"/>
                <a:gd name="T2" fmla="*/ 6 w 11"/>
                <a:gd name="T3" fmla="*/ 8 h 8"/>
                <a:gd name="T4" fmla="*/ 6 w 11"/>
                <a:gd name="T5" fmla="*/ 0 h 8"/>
              </a:gdLst>
              <a:ahLst/>
              <a:cxnLst>
                <a:cxn ang="0">
                  <a:pos x="T0" y="T1"/>
                </a:cxn>
                <a:cxn ang="0">
                  <a:pos x="T2" y="T3"/>
                </a:cxn>
                <a:cxn ang="0">
                  <a:pos x="T4" y="T5"/>
                </a:cxn>
              </a:cxnLst>
              <a:rect l="0" t="0" r="r" b="b"/>
              <a:pathLst>
                <a:path w="11" h="8">
                  <a:moveTo>
                    <a:pt x="6" y="0"/>
                  </a:moveTo>
                  <a:cubicBezTo>
                    <a:pt x="0" y="0"/>
                    <a:pt x="0" y="8"/>
                    <a:pt x="6" y="8"/>
                  </a:cubicBezTo>
                  <a:cubicBezTo>
                    <a:pt x="11" y="8"/>
                    <a:pt x="11" y="0"/>
                    <a:pt x="6" y="0"/>
                  </a:cubicBezTo>
                  <a:close/>
                </a:path>
              </a:pathLst>
            </a:custGeom>
            <a:solidFill>
              <a:srgbClr val="7C56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77" name="íṧlïḋé"/>
            <p:cNvSpPr/>
            <p:nvPr/>
          </p:nvSpPr>
          <p:spPr bwMode="auto">
            <a:xfrm>
              <a:off x="5246688" y="3573463"/>
              <a:ext cx="26988" cy="68263"/>
            </a:xfrm>
            <a:custGeom>
              <a:avLst/>
              <a:gdLst>
                <a:gd name="T0" fmla="*/ 7 w 7"/>
                <a:gd name="T1" fmla="*/ 16 h 18"/>
                <a:gd name="T2" fmla="*/ 5 w 7"/>
                <a:gd name="T3" fmla="*/ 13 h 18"/>
                <a:gd name="T4" fmla="*/ 5 w 7"/>
                <a:gd name="T5" fmla="*/ 9 h 18"/>
                <a:gd name="T6" fmla="*/ 7 w 7"/>
                <a:gd name="T7" fmla="*/ 2 h 18"/>
                <a:gd name="T8" fmla="*/ 4 w 7"/>
                <a:gd name="T9" fmla="*/ 2 h 18"/>
                <a:gd name="T10" fmla="*/ 0 w 7"/>
                <a:gd name="T11" fmla="*/ 11 h 18"/>
                <a:gd name="T12" fmla="*/ 6 w 7"/>
                <a:gd name="T13" fmla="*/ 17 h 18"/>
                <a:gd name="T14" fmla="*/ 7 w 7"/>
                <a:gd name="T15" fmla="*/ 1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8">
                  <a:moveTo>
                    <a:pt x="7" y="16"/>
                  </a:moveTo>
                  <a:cubicBezTo>
                    <a:pt x="7" y="14"/>
                    <a:pt x="6" y="14"/>
                    <a:pt x="5" y="13"/>
                  </a:cubicBezTo>
                  <a:cubicBezTo>
                    <a:pt x="4" y="12"/>
                    <a:pt x="4" y="11"/>
                    <a:pt x="5" y="9"/>
                  </a:cubicBezTo>
                  <a:cubicBezTo>
                    <a:pt x="5" y="7"/>
                    <a:pt x="7" y="5"/>
                    <a:pt x="7" y="2"/>
                  </a:cubicBezTo>
                  <a:cubicBezTo>
                    <a:pt x="7" y="0"/>
                    <a:pt x="4" y="0"/>
                    <a:pt x="4" y="2"/>
                  </a:cubicBezTo>
                  <a:cubicBezTo>
                    <a:pt x="3" y="5"/>
                    <a:pt x="1" y="7"/>
                    <a:pt x="0" y="11"/>
                  </a:cubicBezTo>
                  <a:cubicBezTo>
                    <a:pt x="0" y="14"/>
                    <a:pt x="3" y="18"/>
                    <a:pt x="6" y="17"/>
                  </a:cubicBezTo>
                  <a:cubicBezTo>
                    <a:pt x="7" y="16"/>
                    <a:pt x="7" y="16"/>
                    <a:pt x="7" y="16"/>
                  </a:cubicBezTo>
                  <a:close/>
                </a:path>
              </a:pathLst>
            </a:custGeom>
            <a:solidFill>
              <a:srgbClr val="7C56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78" name="iṡḻíḍe"/>
            <p:cNvSpPr/>
            <p:nvPr/>
          </p:nvSpPr>
          <p:spPr bwMode="auto">
            <a:xfrm>
              <a:off x="5175250" y="3535363"/>
              <a:ext cx="49213" cy="19050"/>
            </a:xfrm>
            <a:custGeom>
              <a:avLst/>
              <a:gdLst>
                <a:gd name="T0" fmla="*/ 12 w 13"/>
                <a:gd name="T1" fmla="*/ 1 h 5"/>
                <a:gd name="T2" fmla="*/ 7 w 13"/>
                <a:gd name="T3" fmla="*/ 0 h 5"/>
                <a:gd name="T4" fmla="*/ 2 w 13"/>
                <a:gd name="T5" fmla="*/ 1 h 5"/>
                <a:gd name="T6" fmla="*/ 3 w 13"/>
                <a:gd name="T7" fmla="*/ 4 h 5"/>
                <a:gd name="T8" fmla="*/ 7 w 13"/>
                <a:gd name="T9" fmla="*/ 4 h 5"/>
                <a:gd name="T10" fmla="*/ 12 w 13"/>
                <a:gd name="T11" fmla="*/ 2 h 5"/>
                <a:gd name="T12" fmla="*/ 12 w 13"/>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3" h="5">
                  <a:moveTo>
                    <a:pt x="12" y="1"/>
                  </a:moveTo>
                  <a:cubicBezTo>
                    <a:pt x="10" y="0"/>
                    <a:pt x="9" y="0"/>
                    <a:pt x="7" y="0"/>
                  </a:cubicBezTo>
                  <a:cubicBezTo>
                    <a:pt x="6" y="0"/>
                    <a:pt x="4" y="0"/>
                    <a:pt x="2" y="1"/>
                  </a:cubicBezTo>
                  <a:cubicBezTo>
                    <a:pt x="0" y="1"/>
                    <a:pt x="1" y="5"/>
                    <a:pt x="3" y="4"/>
                  </a:cubicBezTo>
                  <a:cubicBezTo>
                    <a:pt x="4" y="4"/>
                    <a:pt x="6" y="4"/>
                    <a:pt x="7" y="4"/>
                  </a:cubicBezTo>
                  <a:cubicBezTo>
                    <a:pt x="9" y="4"/>
                    <a:pt x="10" y="3"/>
                    <a:pt x="12" y="2"/>
                  </a:cubicBezTo>
                  <a:cubicBezTo>
                    <a:pt x="13" y="2"/>
                    <a:pt x="13" y="1"/>
                    <a:pt x="12" y="1"/>
                  </a:cubicBezTo>
                  <a:close/>
                </a:path>
              </a:pathLst>
            </a:custGeom>
            <a:solidFill>
              <a:srgbClr val="9A602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79" name="i$lîḓé"/>
            <p:cNvSpPr/>
            <p:nvPr/>
          </p:nvSpPr>
          <p:spPr bwMode="auto">
            <a:xfrm>
              <a:off x="5321300" y="3532188"/>
              <a:ext cx="46038" cy="19050"/>
            </a:xfrm>
            <a:custGeom>
              <a:avLst/>
              <a:gdLst>
                <a:gd name="T0" fmla="*/ 12 w 12"/>
                <a:gd name="T1" fmla="*/ 2 h 5"/>
                <a:gd name="T2" fmla="*/ 2 w 12"/>
                <a:gd name="T3" fmla="*/ 0 h 5"/>
                <a:gd name="T4" fmla="*/ 2 w 12"/>
                <a:gd name="T5" fmla="*/ 4 h 5"/>
                <a:gd name="T6" fmla="*/ 12 w 12"/>
                <a:gd name="T7" fmla="*/ 3 h 5"/>
                <a:gd name="T8" fmla="*/ 12 w 12"/>
                <a:gd name="T9" fmla="*/ 2 h 5"/>
              </a:gdLst>
              <a:ahLst/>
              <a:cxnLst>
                <a:cxn ang="0">
                  <a:pos x="T0" y="T1"/>
                </a:cxn>
                <a:cxn ang="0">
                  <a:pos x="T2" y="T3"/>
                </a:cxn>
                <a:cxn ang="0">
                  <a:pos x="T4" y="T5"/>
                </a:cxn>
                <a:cxn ang="0">
                  <a:pos x="T6" y="T7"/>
                </a:cxn>
                <a:cxn ang="0">
                  <a:pos x="T8" y="T9"/>
                </a:cxn>
              </a:cxnLst>
              <a:rect l="0" t="0" r="r" b="b"/>
              <a:pathLst>
                <a:path w="12" h="5">
                  <a:moveTo>
                    <a:pt x="12" y="2"/>
                  </a:moveTo>
                  <a:cubicBezTo>
                    <a:pt x="10" y="0"/>
                    <a:pt x="6" y="0"/>
                    <a:pt x="2" y="0"/>
                  </a:cubicBezTo>
                  <a:cubicBezTo>
                    <a:pt x="0" y="0"/>
                    <a:pt x="0" y="4"/>
                    <a:pt x="2" y="4"/>
                  </a:cubicBezTo>
                  <a:cubicBezTo>
                    <a:pt x="5" y="4"/>
                    <a:pt x="9" y="5"/>
                    <a:pt x="12" y="3"/>
                  </a:cubicBezTo>
                  <a:cubicBezTo>
                    <a:pt x="12" y="3"/>
                    <a:pt x="12" y="3"/>
                    <a:pt x="12" y="2"/>
                  </a:cubicBezTo>
                  <a:close/>
                </a:path>
              </a:pathLst>
            </a:custGeom>
            <a:solidFill>
              <a:srgbClr val="9A602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80" name="ïSlïḍe"/>
            <p:cNvSpPr/>
            <p:nvPr/>
          </p:nvSpPr>
          <p:spPr bwMode="auto">
            <a:xfrm>
              <a:off x="5400675" y="3494088"/>
              <a:ext cx="93663" cy="136525"/>
            </a:xfrm>
            <a:custGeom>
              <a:avLst/>
              <a:gdLst>
                <a:gd name="T0" fmla="*/ 8 w 25"/>
                <a:gd name="T1" fmla="*/ 5 h 36"/>
                <a:gd name="T2" fmla="*/ 0 w 25"/>
                <a:gd name="T3" fmla="*/ 26 h 36"/>
                <a:gd name="T4" fmla="*/ 23 w 25"/>
                <a:gd name="T5" fmla="*/ 19 h 36"/>
                <a:gd name="T6" fmla="*/ 8 w 25"/>
                <a:gd name="T7" fmla="*/ 5 h 36"/>
              </a:gdLst>
              <a:ahLst/>
              <a:cxnLst>
                <a:cxn ang="0">
                  <a:pos x="T0" y="T1"/>
                </a:cxn>
                <a:cxn ang="0">
                  <a:pos x="T2" y="T3"/>
                </a:cxn>
                <a:cxn ang="0">
                  <a:pos x="T4" y="T5"/>
                </a:cxn>
                <a:cxn ang="0">
                  <a:pos x="T6" y="T7"/>
                </a:cxn>
              </a:cxnLst>
              <a:rect l="0" t="0" r="r" b="b"/>
              <a:pathLst>
                <a:path w="25" h="36">
                  <a:moveTo>
                    <a:pt x="8" y="5"/>
                  </a:moveTo>
                  <a:cubicBezTo>
                    <a:pt x="0" y="10"/>
                    <a:pt x="0" y="19"/>
                    <a:pt x="0" y="26"/>
                  </a:cubicBezTo>
                  <a:cubicBezTo>
                    <a:pt x="2" y="36"/>
                    <a:pt x="22" y="34"/>
                    <a:pt x="23" y="19"/>
                  </a:cubicBezTo>
                  <a:cubicBezTo>
                    <a:pt x="25" y="10"/>
                    <a:pt x="17" y="0"/>
                    <a:pt x="8" y="5"/>
                  </a:cubicBezTo>
                  <a:close/>
                </a:path>
              </a:pathLst>
            </a:custGeom>
            <a:solidFill>
              <a:srgbClr val="FA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81" name="îṩḻíḑé"/>
            <p:cNvSpPr/>
            <p:nvPr/>
          </p:nvSpPr>
          <p:spPr bwMode="auto">
            <a:xfrm>
              <a:off x="5408613" y="3532188"/>
              <a:ext cx="52388" cy="63500"/>
            </a:xfrm>
            <a:custGeom>
              <a:avLst/>
              <a:gdLst>
                <a:gd name="T0" fmla="*/ 13 w 14"/>
                <a:gd name="T1" fmla="*/ 11 h 17"/>
                <a:gd name="T2" fmla="*/ 7 w 14"/>
                <a:gd name="T3" fmla="*/ 10 h 17"/>
                <a:gd name="T4" fmla="*/ 8 w 14"/>
                <a:gd name="T5" fmla="*/ 7 h 17"/>
                <a:gd name="T6" fmla="*/ 12 w 14"/>
                <a:gd name="T7" fmla="*/ 1 h 17"/>
                <a:gd name="T8" fmla="*/ 12 w 14"/>
                <a:gd name="T9" fmla="*/ 0 h 17"/>
                <a:gd name="T10" fmla="*/ 10 w 14"/>
                <a:gd name="T11" fmla="*/ 17 h 17"/>
                <a:gd name="T12" fmla="*/ 13 w 14"/>
                <a:gd name="T13" fmla="*/ 11 h 17"/>
                <a:gd name="T14" fmla="*/ 8 w 14"/>
                <a:gd name="T15" fmla="*/ 13 h 17"/>
                <a:gd name="T16" fmla="*/ 7 w 14"/>
                <a:gd name="T17" fmla="*/ 11 h 17"/>
                <a:gd name="T18" fmla="*/ 7 w 14"/>
                <a:gd name="T19" fmla="*/ 11 h 17"/>
                <a:gd name="T20" fmla="*/ 11 w 14"/>
                <a:gd name="T21" fmla="*/ 12 h 17"/>
                <a:gd name="T22" fmla="*/ 8 w 14"/>
                <a:gd name="T23"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7">
                  <a:moveTo>
                    <a:pt x="13" y="11"/>
                  </a:moveTo>
                  <a:cubicBezTo>
                    <a:pt x="12" y="8"/>
                    <a:pt x="8" y="8"/>
                    <a:pt x="7" y="10"/>
                  </a:cubicBezTo>
                  <a:cubicBezTo>
                    <a:pt x="7" y="9"/>
                    <a:pt x="7" y="8"/>
                    <a:pt x="8" y="7"/>
                  </a:cubicBezTo>
                  <a:cubicBezTo>
                    <a:pt x="8" y="5"/>
                    <a:pt x="10" y="2"/>
                    <a:pt x="12" y="1"/>
                  </a:cubicBezTo>
                  <a:cubicBezTo>
                    <a:pt x="13" y="1"/>
                    <a:pt x="12" y="0"/>
                    <a:pt x="12" y="0"/>
                  </a:cubicBezTo>
                  <a:cubicBezTo>
                    <a:pt x="5" y="2"/>
                    <a:pt x="0" y="16"/>
                    <a:pt x="10" y="17"/>
                  </a:cubicBezTo>
                  <a:cubicBezTo>
                    <a:pt x="13" y="17"/>
                    <a:pt x="14" y="13"/>
                    <a:pt x="13" y="11"/>
                  </a:cubicBezTo>
                  <a:close/>
                  <a:moveTo>
                    <a:pt x="8" y="13"/>
                  </a:moveTo>
                  <a:cubicBezTo>
                    <a:pt x="7" y="13"/>
                    <a:pt x="7" y="12"/>
                    <a:pt x="7" y="11"/>
                  </a:cubicBezTo>
                  <a:cubicBezTo>
                    <a:pt x="7" y="11"/>
                    <a:pt x="7" y="11"/>
                    <a:pt x="7" y="11"/>
                  </a:cubicBezTo>
                  <a:cubicBezTo>
                    <a:pt x="9" y="11"/>
                    <a:pt x="10" y="10"/>
                    <a:pt x="11" y="12"/>
                  </a:cubicBezTo>
                  <a:cubicBezTo>
                    <a:pt x="11" y="14"/>
                    <a:pt x="10" y="14"/>
                    <a:pt x="8" y="13"/>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82" name="íşḻíďê"/>
            <p:cNvSpPr/>
            <p:nvPr/>
          </p:nvSpPr>
          <p:spPr bwMode="auto">
            <a:xfrm>
              <a:off x="5486400" y="3790951"/>
              <a:ext cx="255588" cy="436563"/>
            </a:xfrm>
            <a:custGeom>
              <a:avLst/>
              <a:gdLst>
                <a:gd name="T0" fmla="*/ 7 w 68"/>
                <a:gd name="T1" fmla="*/ 4 h 116"/>
                <a:gd name="T2" fmla="*/ 7 w 68"/>
                <a:gd name="T3" fmla="*/ 63 h 116"/>
                <a:gd name="T4" fmla="*/ 32 w 68"/>
                <a:gd name="T5" fmla="*/ 96 h 116"/>
                <a:gd name="T6" fmla="*/ 68 w 68"/>
                <a:gd name="T7" fmla="*/ 80 h 116"/>
                <a:gd name="T8" fmla="*/ 7 w 68"/>
                <a:gd name="T9" fmla="*/ 4 h 116"/>
              </a:gdLst>
              <a:ahLst/>
              <a:cxnLst>
                <a:cxn ang="0">
                  <a:pos x="T0" y="T1"/>
                </a:cxn>
                <a:cxn ang="0">
                  <a:pos x="T2" y="T3"/>
                </a:cxn>
                <a:cxn ang="0">
                  <a:pos x="T4" y="T5"/>
                </a:cxn>
                <a:cxn ang="0">
                  <a:pos x="T6" y="T7"/>
                </a:cxn>
                <a:cxn ang="0">
                  <a:pos x="T8" y="T9"/>
                </a:cxn>
              </a:cxnLst>
              <a:rect l="0" t="0" r="r" b="b"/>
              <a:pathLst>
                <a:path w="68" h="116">
                  <a:moveTo>
                    <a:pt x="7" y="4"/>
                  </a:moveTo>
                  <a:cubicBezTo>
                    <a:pt x="0" y="9"/>
                    <a:pt x="6" y="46"/>
                    <a:pt x="7" y="63"/>
                  </a:cubicBezTo>
                  <a:cubicBezTo>
                    <a:pt x="7" y="74"/>
                    <a:pt x="24" y="81"/>
                    <a:pt x="32" y="96"/>
                  </a:cubicBezTo>
                  <a:cubicBezTo>
                    <a:pt x="43" y="116"/>
                    <a:pt x="68" y="98"/>
                    <a:pt x="68" y="80"/>
                  </a:cubicBezTo>
                  <a:cubicBezTo>
                    <a:pt x="68" y="62"/>
                    <a:pt x="15" y="0"/>
                    <a:pt x="7" y="4"/>
                  </a:cubicBezTo>
                  <a:close/>
                </a:path>
              </a:pathLst>
            </a:custGeom>
            <a:solidFill>
              <a:srgbClr val="2C86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83" name="iŝ1íḋê"/>
            <p:cNvSpPr/>
            <p:nvPr/>
          </p:nvSpPr>
          <p:spPr bwMode="auto">
            <a:xfrm>
              <a:off x="5445125" y="4475163"/>
              <a:ext cx="161925" cy="173038"/>
            </a:xfrm>
            <a:custGeom>
              <a:avLst/>
              <a:gdLst>
                <a:gd name="T0" fmla="*/ 26 w 43"/>
                <a:gd name="T1" fmla="*/ 0 h 46"/>
                <a:gd name="T2" fmla="*/ 1 w 43"/>
                <a:gd name="T3" fmla="*/ 26 h 46"/>
                <a:gd name="T4" fmla="*/ 4 w 43"/>
                <a:gd name="T5" fmla="*/ 33 h 46"/>
                <a:gd name="T6" fmla="*/ 10 w 43"/>
                <a:gd name="T7" fmla="*/ 34 h 46"/>
                <a:gd name="T8" fmla="*/ 17 w 43"/>
                <a:gd name="T9" fmla="*/ 44 h 46"/>
                <a:gd name="T10" fmla="*/ 29 w 43"/>
                <a:gd name="T11" fmla="*/ 45 h 46"/>
                <a:gd name="T12" fmla="*/ 40 w 43"/>
                <a:gd name="T13" fmla="*/ 15 h 46"/>
                <a:gd name="T14" fmla="*/ 26 w 43"/>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26" y="0"/>
                  </a:moveTo>
                  <a:cubicBezTo>
                    <a:pt x="15" y="2"/>
                    <a:pt x="6" y="18"/>
                    <a:pt x="1" y="26"/>
                  </a:cubicBezTo>
                  <a:cubicBezTo>
                    <a:pt x="0" y="28"/>
                    <a:pt x="1" y="32"/>
                    <a:pt x="4" y="33"/>
                  </a:cubicBezTo>
                  <a:cubicBezTo>
                    <a:pt x="6" y="34"/>
                    <a:pt x="8" y="34"/>
                    <a:pt x="10" y="34"/>
                  </a:cubicBezTo>
                  <a:cubicBezTo>
                    <a:pt x="11" y="38"/>
                    <a:pt x="12" y="42"/>
                    <a:pt x="17" y="44"/>
                  </a:cubicBezTo>
                  <a:cubicBezTo>
                    <a:pt x="19" y="44"/>
                    <a:pt x="27" y="46"/>
                    <a:pt x="29" y="45"/>
                  </a:cubicBezTo>
                  <a:cubicBezTo>
                    <a:pt x="39" y="39"/>
                    <a:pt x="43" y="26"/>
                    <a:pt x="40" y="15"/>
                  </a:cubicBezTo>
                  <a:cubicBezTo>
                    <a:pt x="39" y="9"/>
                    <a:pt x="26" y="0"/>
                    <a:pt x="26" y="0"/>
                  </a:cubicBezTo>
                  <a:close/>
                </a:path>
              </a:pathLst>
            </a:custGeom>
            <a:solidFill>
              <a:srgbClr val="FA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84" name="ïṡḻîḍè"/>
            <p:cNvSpPr/>
            <p:nvPr/>
          </p:nvSpPr>
          <p:spPr bwMode="auto">
            <a:xfrm>
              <a:off x="5468938" y="4543426"/>
              <a:ext cx="41275" cy="71438"/>
            </a:xfrm>
            <a:custGeom>
              <a:avLst/>
              <a:gdLst>
                <a:gd name="T0" fmla="*/ 10 w 11"/>
                <a:gd name="T1" fmla="*/ 1 h 19"/>
                <a:gd name="T2" fmla="*/ 4 w 11"/>
                <a:gd name="T3" fmla="*/ 19 h 19"/>
                <a:gd name="T4" fmla="*/ 5 w 11"/>
                <a:gd name="T5" fmla="*/ 19 h 19"/>
                <a:gd name="T6" fmla="*/ 9 w 11"/>
                <a:gd name="T7" fmla="*/ 9 h 19"/>
                <a:gd name="T8" fmla="*/ 11 w 11"/>
                <a:gd name="T9" fmla="*/ 1 h 19"/>
                <a:gd name="T10" fmla="*/ 10 w 11"/>
                <a:gd name="T11" fmla="*/ 1 h 19"/>
              </a:gdLst>
              <a:ahLst/>
              <a:cxnLst>
                <a:cxn ang="0">
                  <a:pos x="T0" y="T1"/>
                </a:cxn>
                <a:cxn ang="0">
                  <a:pos x="T2" y="T3"/>
                </a:cxn>
                <a:cxn ang="0">
                  <a:pos x="T4" y="T5"/>
                </a:cxn>
                <a:cxn ang="0">
                  <a:pos x="T6" y="T7"/>
                </a:cxn>
                <a:cxn ang="0">
                  <a:pos x="T8" y="T9"/>
                </a:cxn>
                <a:cxn ang="0">
                  <a:pos x="T10" y="T11"/>
                </a:cxn>
              </a:cxnLst>
              <a:rect l="0" t="0" r="r" b="b"/>
              <a:pathLst>
                <a:path w="11" h="19">
                  <a:moveTo>
                    <a:pt x="10" y="1"/>
                  </a:moveTo>
                  <a:cubicBezTo>
                    <a:pt x="8" y="6"/>
                    <a:pt x="0" y="12"/>
                    <a:pt x="4" y="19"/>
                  </a:cubicBezTo>
                  <a:cubicBezTo>
                    <a:pt x="4" y="19"/>
                    <a:pt x="5" y="19"/>
                    <a:pt x="5" y="19"/>
                  </a:cubicBezTo>
                  <a:cubicBezTo>
                    <a:pt x="6" y="15"/>
                    <a:pt x="7" y="12"/>
                    <a:pt x="9" y="9"/>
                  </a:cubicBezTo>
                  <a:cubicBezTo>
                    <a:pt x="10" y="6"/>
                    <a:pt x="11" y="4"/>
                    <a:pt x="11" y="1"/>
                  </a:cubicBezTo>
                  <a:cubicBezTo>
                    <a:pt x="11" y="0"/>
                    <a:pt x="10" y="0"/>
                    <a:pt x="10" y="1"/>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85" name="ïṣ1ïďè"/>
            <p:cNvSpPr/>
            <p:nvPr/>
          </p:nvSpPr>
          <p:spPr bwMode="auto">
            <a:xfrm>
              <a:off x="5499100" y="4611688"/>
              <a:ext cx="22225" cy="25400"/>
            </a:xfrm>
            <a:custGeom>
              <a:avLst/>
              <a:gdLst>
                <a:gd name="T0" fmla="*/ 4 w 6"/>
                <a:gd name="T1" fmla="*/ 0 h 7"/>
                <a:gd name="T2" fmla="*/ 2 w 6"/>
                <a:gd name="T3" fmla="*/ 2 h 7"/>
                <a:gd name="T4" fmla="*/ 1 w 6"/>
                <a:gd name="T5" fmla="*/ 6 h 7"/>
                <a:gd name="T6" fmla="*/ 3 w 6"/>
                <a:gd name="T7" fmla="*/ 6 h 7"/>
                <a:gd name="T8" fmla="*/ 4 w 6"/>
                <a:gd name="T9" fmla="*/ 3 h 7"/>
                <a:gd name="T10" fmla="*/ 5 w 6"/>
                <a:gd name="T11" fmla="*/ 1 h 7"/>
                <a:gd name="T12" fmla="*/ 4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4" y="0"/>
                  </a:moveTo>
                  <a:cubicBezTo>
                    <a:pt x="3" y="1"/>
                    <a:pt x="3" y="1"/>
                    <a:pt x="2" y="2"/>
                  </a:cubicBezTo>
                  <a:cubicBezTo>
                    <a:pt x="1" y="3"/>
                    <a:pt x="1" y="4"/>
                    <a:pt x="1" y="6"/>
                  </a:cubicBezTo>
                  <a:cubicBezTo>
                    <a:pt x="0" y="7"/>
                    <a:pt x="2" y="7"/>
                    <a:pt x="3" y="6"/>
                  </a:cubicBezTo>
                  <a:cubicBezTo>
                    <a:pt x="3" y="5"/>
                    <a:pt x="3" y="4"/>
                    <a:pt x="4" y="3"/>
                  </a:cubicBezTo>
                  <a:cubicBezTo>
                    <a:pt x="4" y="3"/>
                    <a:pt x="5" y="2"/>
                    <a:pt x="5" y="1"/>
                  </a:cubicBezTo>
                  <a:cubicBezTo>
                    <a:pt x="6" y="0"/>
                    <a:pt x="5" y="0"/>
                    <a:pt x="4" y="0"/>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86" name="ïṥľïdê"/>
            <p:cNvSpPr/>
            <p:nvPr/>
          </p:nvSpPr>
          <p:spPr bwMode="auto">
            <a:xfrm>
              <a:off x="5513388" y="4622801"/>
              <a:ext cx="33338" cy="25400"/>
            </a:xfrm>
            <a:custGeom>
              <a:avLst/>
              <a:gdLst>
                <a:gd name="T0" fmla="*/ 8 w 9"/>
                <a:gd name="T1" fmla="*/ 1 h 7"/>
                <a:gd name="T2" fmla="*/ 1 w 9"/>
                <a:gd name="T3" fmla="*/ 5 h 7"/>
                <a:gd name="T4" fmla="*/ 2 w 9"/>
                <a:gd name="T5" fmla="*/ 7 h 7"/>
                <a:gd name="T6" fmla="*/ 6 w 9"/>
                <a:gd name="T7" fmla="*/ 5 h 7"/>
                <a:gd name="T8" fmla="*/ 9 w 9"/>
                <a:gd name="T9" fmla="*/ 1 h 7"/>
                <a:gd name="T10" fmla="*/ 8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8" y="1"/>
                  </a:moveTo>
                  <a:cubicBezTo>
                    <a:pt x="6" y="3"/>
                    <a:pt x="4" y="5"/>
                    <a:pt x="1" y="5"/>
                  </a:cubicBezTo>
                  <a:cubicBezTo>
                    <a:pt x="0" y="6"/>
                    <a:pt x="1" y="7"/>
                    <a:pt x="2" y="7"/>
                  </a:cubicBezTo>
                  <a:cubicBezTo>
                    <a:pt x="3" y="6"/>
                    <a:pt x="5" y="6"/>
                    <a:pt x="6" y="5"/>
                  </a:cubicBezTo>
                  <a:cubicBezTo>
                    <a:pt x="7" y="4"/>
                    <a:pt x="8" y="2"/>
                    <a:pt x="9" y="1"/>
                  </a:cubicBezTo>
                  <a:cubicBezTo>
                    <a:pt x="9" y="1"/>
                    <a:pt x="8" y="0"/>
                    <a:pt x="8" y="1"/>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87" name="îṧḷidè"/>
            <p:cNvSpPr/>
            <p:nvPr/>
          </p:nvSpPr>
          <p:spPr bwMode="auto">
            <a:xfrm>
              <a:off x="5532438" y="4084638"/>
              <a:ext cx="233363" cy="473075"/>
            </a:xfrm>
            <a:custGeom>
              <a:avLst/>
              <a:gdLst>
                <a:gd name="T0" fmla="*/ 28 w 62"/>
                <a:gd name="T1" fmla="*/ 23 h 126"/>
                <a:gd name="T2" fmla="*/ 3 w 62"/>
                <a:gd name="T3" fmla="*/ 104 h 126"/>
                <a:gd name="T4" fmla="*/ 16 w 62"/>
                <a:gd name="T5" fmla="*/ 126 h 126"/>
                <a:gd name="T6" fmla="*/ 48 w 62"/>
                <a:gd name="T7" fmla="*/ 70 h 126"/>
                <a:gd name="T8" fmla="*/ 54 w 62"/>
                <a:gd name="T9" fmla="*/ 5 h 126"/>
                <a:gd name="T10" fmla="*/ 28 w 62"/>
                <a:gd name="T11" fmla="*/ 23 h 126"/>
              </a:gdLst>
              <a:ahLst/>
              <a:cxnLst>
                <a:cxn ang="0">
                  <a:pos x="T0" y="T1"/>
                </a:cxn>
                <a:cxn ang="0">
                  <a:pos x="T2" y="T3"/>
                </a:cxn>
                <a:cxn ang="0">
                  <a:pos x="T4" y="T5"/>
                </a:cxn>
                <a:cxn ang="0">
                  <a:pos x="T6" y="T7"/>
                </a:cxn>
                <a:cxn ang="0">
                  <a:pos x="T8" y="T9"/>
                </a:cxn>
                <a:cxn ang="0">
                  <a:pos x="T10" y="T11"/>
                </a:cxn>
              </a:cxnLst>
              <a:rect l="0" t="0" r="r" b="b"/>
              <a:pathLst>
                <a:path w="62" h="126">
                  <a:moveTo>
                    <a:pt x="28" y="23"/>
                  </a:moveTo>
                  <a:cubicBezTo>
                    <a:pt x="27" y="32"/>
                    <a:pt x="24" y="63"/>
                    <a:pt x="3" y="104"/>
                  </a:cubicBezTo>
                  <a:cubicBezTo>
                    <a:pt x="0" y="110"/>
                    <a:pt x="12" y="126"/>
                    <a:pt x="16" y="126"/>
                  </a:cubicBezTo>
                  <a:cubicBezTo>
                    <a:pt x="22" y="125"/>
                    <a:pt x="37" y="90"/>
                    <a:pt x="48" y="70"/>
                  </a:cubicBezTo>
                  <a:cubicBezTo>
                    <a:pt x="59" y="51"/>
                    <a:pt x="62" y="10"/>
                    <a:pt x="54" y="5"/>
                  </a:cubicBezTo>
                  <a:cubicBezTo>
                    <a:pt x="46" y="0"/>
                    <a:pt x="29" y="15"/>
                    <a:pt x="28" y="23"/>
                  </a:cubicBezTo>
                  <a:close/>
                </a:path>
              </a:pathLst>
            </a:custGeom>
            <a:solidFill>
              <a:srgbClr val="FA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88" name="išľíḑe"/>
            <p:cNvSpPr/>
            <p:nvPr/>
          </p:nvSpPr>
          <p:spPr bwMode="auto">
            <a:xfrm>
              <a:off x="5468938" y="4595813"/>
              <a:ext cx="107950" cy="82550"/>
            </a:xfrm>
            <a:custGeom>
              <a:avLst/>
              <a:gdLst>
                <a:gd name="T0" fmla="*/ 29 w 29"/>
                <a:gd name="T1" fmla="*/ 16 h 22"/>
                <a:gd name="T2" fmla="*/ 29 w 29"/>
                <a:gd name="T3" fmla="*/ 14 h 22"/>
                <a:gd name="T4" fmla="*/ 4 w 29"/>
                <a:gd name="T5" fmla="*/ 2 h 22"/>
                <a:gd name="T6" fmla="*/ 1 w 29"/>
                <a:gd name="T7" fmla="*/ 2 h 22"/>
                <a:gd name="T8" fmla="*/ 29 w 29"/>
                <a:gd name="T9" fmla="*/ 17 h 22"/>
                <a:gd name="T10" fmla="*/ 29 w 29"/>
                <a:gd name="T11" fmla="*/ 16 h 22"/>
              </a:gdLst>
              <a:ahLst/>
              <a:cxnLst>
                <a:cxn ang="0">
                  <a:pos x="T0" y="T1"/>
                </a:cxn>
                <a:cxn ang="0">
                  <a:pos x="T2" y="T3"/>
                </a:cxn>
                <a:cxn ang="0">
                  <a:pos x="T4" y="T5"/>
                </a:cxn>
                <a:cxn ang="0">
                  <a:pos x="T6" y="T7"/>
                </a:cxn>
                <a:cxn ang="0">
                  <a:pos x="T8" y="T9"/>
                </a:cxn>
                <a:cxn ang="0">
                  <a:pos x="T10" y="T11"/>
                </a:cxn>
              </a:cxnLst>
              <a:rect l="0" t="0" r="r" b="b"/>
              <a:pathLst>
                <a:path w="29" h="22">
                  <a:moveTo>
                    <a:pt x="29" y="16"/>
                  </a:moveTo>
                  <a:cubicBezTo>
                    <a:pt x="29" y="15"/>
                    <a:pt x="29" y="15"/>
                    <a:pt x="29" y="14"/>
                  </a:cubicBezTo>
                  <a:cubicBezTo>
                    <a:pt x="20" y="14"/>
                    <a:pt x="8" y="11"/>
                    <a:pt x="4" y="2"/>
                  </a:cubicBezTo>
                  <a:cubicBezTo>
                    <a:pt x="3" y="0"/>
                    <a:pt x="0" y="1"/>
                    <a:pt x="1" y="2"/>
                  </a:cubicBezTo>
                  <a:cubicBezTo>
                    <a:pt x="4" y="12"/>
                    <a:pt x="19" y="22"/>
                    <a:pt x="29" y="17"/>
                  </a:cubicBezTo>
                  <a:cubicBezTo>
                    <a:pt x="29" y="17"/>
                    <a:pt x="29" y="16"/>
                    <a:pt x="29" y="16"/>
                  </a:cubicBezTo>
                  <a:close/>
                </a:path>
              </a:pathLst>
            </a:custGeom>
            <a:solidFill>
              <a:srgbClr val="342D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89" name="îṩḷîďê"/>
            <p:cNvSpPr/>
            <p:nvPr/>
          </p:nvSpPr>
          <p:spPr bwMode="auto">
            <a:xfrm>
              <a:off x="5529263" y="3987801"/>
              <a:ext cx="28575" cy="96838"/>
            </a:xfrm>
            <a:custGeom>
              <a:avLst/>
              <a:gdLst>
                <a:gd name="T0" fmla="*/ 2 w 8"/>
                <a:gd name="T1" fmla="*/ 1 h 26"/>
                <a:gd name="T2" fmla="*/ 0 w 8"/>
                <a:gd name="T3" fmla="*/ 1 h 26"/>
                <a:gd name="T4" fmla="*/ 7 w 8"/>
                <a:gd name="T5" fmla="*/ 26 h 26"/>
                <a:gd name="T6" fmla="*/ 8 w 8"/>
                <a:gd name="T7" fmla="*/ 25 h 26"/>
                <a:gd name="T8" fmla="*/ 2 w 8"/>
                <a:gd name="T9" fmla="*/ 1 h 26"/>
              </a:gdLst>
              <a:ahLst/>
              <a:cxnLst>
                <a:cxn ang="0">
                  <a:pos x="T0" y="T1"/>
                </a:cxn>
                <a:cxn ang="0">
                  <a:pos x="T2" y="T3"/>
                </a:cxn>
                <a:cxn ang="0">
                  <a:pos x="T4" y="T5"/>
                </a:cxn>
                <a:cxn ang="0">
                  <a:pos x="T6" y="T7"/>
                </a:cxn>
                <a:cxn ang="0">
                  <a:pos x="T8" y="T9"/>
                </a:cxn>
              </a:cxnLst>
              <a:rect l="0" t="0" r="r" b="b"/>
              <a:pathLst>
                <a:path w="8" h="26">
                  <a:moveTo>
                    <a:pt x="2" y="1"/>
                  </a:moveTo>
                  <a:cubicBezTo>
                    <a:pt x="2" y="0"/>
                    <a:pt x="0" y="0"/>
                    <a:pt x="0" y="1"/>
                  </a:cubicBezTo>
                  <a:cubicBezTo>
                    <a:pt x="0" y="9"/>
                    <a:pt x="1" y="19"/>
                    <a:pt x="7" y="26"/>
                  </a:cubicBezTo>
                  <a:cubicBezTo>
                    <a:pt x="7" y="26"/>
                    <a:pt x="8" y="26"/>
                    <a:pt x="8" y="25"/>
                  </a:cubicBezTo>
                  <a:cubicBezTo>
                    <a:pt x="5" y="17"/>
                    <a:pt x="2" y="9"/>
                    <a:pt x="2" y="1"/>
                  </a:cubicBezTo>
                  <a:close/>
                </a:path>
              </a:pathLst>
            </a:custGeom>
            <a:solidFill>
              <a:srgbClr val="18566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90" name="ís1îḍê"/>
            <p:cNvSpPr/>
            <p:nvPr/>
          </p:nvSpPr>
          <p:spPr bwMode="auto">
            <a:xfrm>
              <a:off x="5614988" y="4043363"/>
              <a:ext cx="63500" cy="79375"/>
            </a:xfrm>
            <a:custGeom>
              <a:avLst/>
              <a:gdLst>
                <a:gd name="T0" fmla="*/ 15 w 17"/>
                <a:gd name="T1" fmla="*/ 0 h 21"/>
                <a:gd name="T2" fmla="*/ 0 w 17"/>
                <a:gd name="T3" fmla="*/ 20 h 21"/>
                <a:gd name="T4" fmla="*/ 2 w 17"/>
                <a:gd name="T5" fmla="*/ 20 h 21"/>
                <a:gd name="T6" fmla="*/ 16 w 17"/>
                <a:gd name="T7" fmla="*/ 1 h 21"/>
                <a:gd name="T8" fmla="*/ 15 w 17"/>
                <a:gd name="T9" fmla="*/ 0 h 21"/>
              </a:gdLst>
              <a:ahLst/>
              <a:cxnLst>
                <a:cxn ang="0">
                  <a:pos x="T0" y="T1"/>
                </a:cxn>
                <a:cxn ang="0">
                  <a:pos x="T2" y="T3"/>
                </a:cxn>
                <a:cxn ang="0">
                  <a:pos x="T4" y="T5"/>
                </a:cxn>
                <a:cxn ang="0">
                  <a:pos x="T6" y="T7"/>
                </a:cxn>
                <a:cxn ang="0">
                  <a:pos x="T8" y="T9"/>
                </a:cxn>
              </a:cxnLst>
              <a:rect l="0" t="0" r="r" b="b"/>
              <a:pathLst>
                <a:path w="17" h="21">
                  <a:moveTo>
                    <a:pt x="15" y="0"/>
                  </a:moveTo>
                  <a:cubicBezTo>
                    <a:pt x="7" y="2"/>
                    <a:pt x="1" y="12"/>
                    <a:pt x="0" y="20"/>
                  </a:cubicBezTo>
                  <a:cubicBezTo>
                    <a:pt x="0" y="21"/>
                    <a:pt x="1" y="21"/>
                    <a:pt x="2" y="20"/>
                  </a:cubicBezTo>
                  <a:cubicBezTo>
                    <a:pt x="4" y="13"/>
                    <a:pt x="11" y="7"/>
                    <a:pt x="16" y="1"/>
                  </a:cubicBezTo>
                  <a:cubicBezTo>
                    <a:pt x="17" y="1"/>
                    <a:pt x="16" y="0"/>
                    <a:pt x="15" y="0"/>
                  </a:cubicBezTo>
                  <a:close/>
                </a:path>
              </a:pathLst>
            </a:custGeom>
            <a:solidFill>
              <a:srgbClr val="18566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91" name="îṥ1îḍè"/>
            <p:cNvSpPr/>
            <p:nvPr/>
          </p:nvSpPr>
          <p:spPr bwMode="auto">
            <a:xfrm>
              <a:off x="5103813" y="3963988"/>
              <a:ext cx="19050" cy="128588"/>
            </a:xfrm>
            <a:custGeom>
              <a:avLst/>
              <a:gdLst>
                <a:gd name="T0" fmla="*/ 1 w 5"/>
                <a:gd name="T1" fmla="*/ 2 h 34"/>
                <a:gd name="T2" fmla="*/ 0 w 5"/>
                <a:gd name="T3" fmla="*/ 32 h 34"/>
                <a:gd name="T4" fmla="*/ 2 w 5"/>
                <a:gd name="T5" fmla="*/ 33 h 34"/>
                <a:gd name="T6" fmla="*/ 4 w 5"/>
                <a:gd name="T7" fmla="*/ 2 h 34"/>
                <a:gd name="T8" fmla="*/ 1 w 5"/>
                <a:gd name="T9" fmla="*/ 2 h 34"/>
              </a:gdLst>
              <a:ahLst/>
              <a:cxnLst>
                <a:cxn ang="0">
                  <a:pos x="T0" y="T1"/>
                </a:cxn>
                <a:cxn ang="0">
                  <a:pos x="T2" y="T3"/>
                </a:cxn>
                <a:cxn ang="0">
                  <a:pos x="T4" y="T5"/>
                </a:cxn>
                <a:cxn ang="0">
                  <a:pos x="T6" y="T7"/>
                </a:cxn>
                <a:cxn ang="0">
                  <a:pos x="T8" y="T9"/>
                </a:cxn>
              </a:cxnLst>
              <a:rect l="0" t="0" r="r" b="b"/>
              <a:pathLst>
                <a:path w="5" h="34">
                  <a:moveTo>
                    <a:pt x="1" y="2"/>
                  </a:moveTo>
                  <a:cubicBezTo>
                    <a:pt x="1" y="12"/>
                    <a:pt x="0" y="22"/>
                    <a:pt x="0" y="32"/>
                  </a:cubicBezTo>
                  <a:cubicBezTo>
                    <a:pt x="0" y="33"/>
                    <a:pt x="2" y="34"/>
                    <a:pt x="2" y="33"/>
                  </a:cubicBezTo>
                  <a:cubicBezTo>
                    <a:pt x="5" y="24"/>
                    <a:pt x="3" y="12"/>
                    <a:pt x="4" y="2"/>
                  </a:cubicBezTo>
                  <a:cubicBezTo>
                    <a:pt x="4" y="0"/>
                    <a:pt x="1" y="0"/>
                    <a:pt x="1" y="2"/>
                  </a:cubicBezTo>
                  <a:close/>
                </a:path>
              </a:pathLst>
            </a:custGeom>
            <a:solidFill>
              <a:srgbClr val="18566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92" name="í$ļiďè"/>
            <p:cNvSpPr/>
            <p:nvPr/>
          </p:nvSpPr>
          <p:spPr bwMode="auto">
            <a:xfrm>
              <a:off x="4856163" y="4043363"/>
              <a:ext cx="368300" cy="360363"/>
            </a:xfrm>
            <a:custGeom>
              <a:avLst/>
              <a:gdLst>
                <a:gd name="T0" fmla="*/ 1 w 98"/>
                <a:gd name="T1" fmla="*/ 11 h 96"/>
                <a:gd name="T2" fmla="*/ 5 w 98"/>
                <a:gd name="T3" fmla="*/ 4 h 96"/>
                <a:gd name="T4" fmla="*/ 66 w 98"/>
                <a:gd name="T5" fmla="*/ 1 h 96"/>
                <a:gd name="T6" fmla="*/ 73 w 98"/>
                <a:gd name="T7" fmla="*/ 5 h 96"/>
                <a:gd name="T8" fmla="*/ 97 w 98"/>
                <a:gd name="T9" fmla="*/ 82 h 96"/>
                <a:gd name="T10" fmla="*/ 91 w 98"/>
                <a:gd name="T11" fmla="*/ 90 h 96"/>
                <a:gd name="T12" fmla="*/ 28 w 98"/>
                <a:gd name="T13" fmla="*/ 90 h 96"/>
                <a:gd name="T14" fmla="*/ 1 w 98"/>
                <a:gd name="T15" fmla="*/ 11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96">
                  <a:moveTo>
                    <a:pt x="1" y="11"/>
                  </a:moveTo>
                  <a:cubicBezTo>
                    <a:pt x="2" y="8"/>
                    <a:pt x="1" y="5"/>
                    <a:pt x="5" y="4"/>
                  </a:cubicBezTo>
                  <a:cubicBezTo>
                    <a:pt x="18" y="2"/>
                    <a:pt x="53" y="0"/>
                    <a:pt x="66" y="1"/>
                  </a:cubicBezTo>
                  <a:cubicBezTo>
                    <a:pt x="69" y="1"/>
                    <a:pt x="72" y="4"/>
                    <a:pt x="73" y="5"/>
                  </a:cubicBezTo>
                  <a:cubicBezTo>
                    <a:pt x="76" y="8"/>
                    <a:pt x="92" y="61"/>
                    <a:pt x="97" y="82"/>
                  </a:cubicBezTo>
                  <a:cubicBezTo>
                    <a:pt x="98" y="88"/>
                    <a:pt x="94" y="90"/>
                    <a:pt x="91" y="90"/>
                  </a:cubicBezTo>
                  <a:cubicBezTo>
                    <a:pt x="88" y="90"/>
                    <a:pt x="33" y="96"/>
                    <a:pt x="28" y="90"/>
                  </a:cubicBezTo>
                  <a:cubicBezTo>
                    <a:pt x="24" y="84"/>
                    <a:pt x="0" y="14"/>
                    <a:pt x="1" y="11"/>
                  </a:cubicBezTo>
                  <a:close/>
                </a:path>
              </a:pathLst>
            </a:custGeom>
            <a:solidFill>
              <a:srgbClr val="B3B1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93" name="iŝlíḑé"/>
            <p:cNvSpPr/>
            <p:nvPr/>
          </p:nvSpPr>
          <p:spPr bwMode="auto">
            <a:xfrm>
              <a:off x="4991100" y="4152901"/>
              <a:ext cx="57150" cy="52388"/>
            </a:xfrm>
            <a:prstGeom prst="ellipse">
              <a:avLst/>
            </a:prstGeom>
            <a:solidFill>
              <a:srgbClr val="D6DB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94" name="ïṥ1ïdè"/>
            <p:cNvSpPr/>
            <p:nvPr/>
          </p:nvSpPr>
          <p:spPr bwMode="auto">
            <a:xfrm>
              <a:off x="4870450" y="4197351"/>
              <a:ext cx="161925" cy="153988"/>
            </a:xfrm>
            <a:custGeom>
              <a:avLst/>
              <a:gdLst>
                <a:gd name="T0" fmla="*/ 43 w 43"/>
                <a:gd name="T1" fmla="*/ 33 h 41"/>
                <a:gd name="T2" fmla="*/ 43 w 43"/>
                <a:gd name="T3" fmla="*/ 33 h 41"/>
                <a:gd name="T4" fmla="*/ 40 w 43"/>
                <a:gd name="T5" fmla="*/ 29 h 41"/>
                <a:gd name="T6" fmla="*/ 37 w 43"/>
                <a:gd name="T7" fmla="*/ 29 h 41"/>
                <a:gd name="T8" fmla="*/ 41 w 43"/>
                <a:gd name="T9" fmla="*/ 27 h 41"/>
                <a:gd name="T10" fmla="*/ 41 w 43"/>
                <a:gd name="T11" fmla="*/ 21 h 41"/>
                <a:gd name="T12" fmla="*/ 36 w 43"/>
                <a:gd name="T13" fmla="*/ 20 h 41"/>
                <a:gd name="T14" fmla="*/ 41 w 43"/>
                <a:gd name="T15" fmla="*/ 16 h 41"/>
                <a:gd name="T16" fmla="*/ 38 w 43"/>
                <a:gd name="T17" fmla="*/ 10 h 41"/>
                <a:gd name="T18" fmla="*/ 31 w 43"/>
                <a:gd name="T19" fmla="*/ 12 h 41"/>
                <a:gd name="T20" fmla="*/ 36 w 43"/>
                <a:gd name="T21" fmla="*/ 4 h 41"/>
                <a:gd name="T22" fmla="*/ 33 w 43"/>
                <a:gd name="T23" fmla="*/ 0 h 41"/>
                <a:gd name="T24" fmla="*/ 18 w 43"/>
                <a:gd name="T25" fmla="*/ 6 h 41"/>
                <a:gd name="T26" fmla="*/ 10 w 43"/>
                <a:gd name="T27" fmla="*/ 10 h 41"/>
                <a:gd name="T28" fmla="*/ 6 w 43"/>
                <a:gd name="T29" fmla="*/ 3 h 41"/>
                <a:gd name="T30" fmla="*/ 2 w 43"/>
                <a:gd name="T31" fmla="*/ 17 h 41"/>
                <a:gd name="T32" fmla="*/ 8 w 43"/>
                <a:gd name="T33" fmla="*/ 34 h 41"/>
                <a:gd name="T34" fmla="*/ 40 w 43"/>
                <a:gd name="T35" fmla="*/ 37 h 41"/>
                <a:gd name="T36" fmla="*/ 43 w 43"/>
                <a:gd name="T37"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41">
                  <a:moveTo>
                    <a:pt x="43" y="33"/>
                  </a:moveTo>
                  <a:cubicBezTo>
                    <a:pt x="43" y="33"/>
                    <a:pt x="43" y="33"/>
                    <a:pt x="43" y="33"/>
                  </a:cubicBezTo>
                  <a:cubicBezTo>
                    <a:pt x="43" y="31"/>
                    <a:pt x="42" y="29"/>
                    <a:pt x="40" y="29"/>
                  </a:cubicBezTo>
                  <a:cubicBezTo>
                    <a:pt x="39" y="29"/>
                    <a:pt x="38" y="29"/>
                    <a:pt x="37" y="29"/>
                  </a:cubicBezTo>
                  <a:cubicBezTo>
                    <a:pt x="38" y="28"/>
                    <a:pt x="40" y="28"/>
                    <a:pt x="41" y="27"/>
                  </a:cubicBezTo>
                  <a:cubicBezTo>
                    <a:pt x="43" y="26"/>
                    <a:pt x="43" y="22"/>
                    <a:pt x="41" y="21"/>
                  </a:cubicBezTo>
                  <a:cubicBezTo>
                    <a:pt x="39" y="20"/>
                    <a:pt x="38" y="20"/>
                    <a:pt x="36" y="20"/>
                  </a:cubicBezTo>
                  <a:cubicBezTo>
                    <a:pt x="38" y="18"/>
                    <a:pt x="40" y="17"/>
                    <a:pt x="41" y="16"/>
                  </a:cubicBezTo>
                  <a:cubicBezTo>
                    <a:pt x="42" y="14"/>
                    <a:pt x="42" y="10"/>
                    <a:pt x="38" y="10"/>
                  </a:cubicBezTo>
                  <a:cubicBezTo>
                    <a:pt x="36" y="10"/>
                    <a:pt x="33" y="11"/>
                    <a:pt x="31" y="12"/>
                  </a:cubicBezTo>
                  <a:cubicBezTo>
                    <a:pt x="34" y="10"/>
                    <a:pt x="36" y="7"/>
                    <a:pt x="36" y="4"/>
                  </a:cubicBezTo>
                  <a:cubicBezTo>
                    <a:pt x="36" y="2"/>
                    <a:pt x="35" y="0"/>
                    <a:pt x="33" y="0"/>
                  </a:cubicBezTo>
                  <a:cubicBezTo>
                    <a:pt x="28" y="0"/>
                    <a:pt x="22" y="3"/>
                    <a:pt x="18" y="6"/>
                  </a:cubicBezTo>
                  <a:cubicBezTo>
                    <a:pt x="16" y="8"/>
                    <a:pt x="10" y="10"/>
                    <a:pt x="10" y="10"/>
                  </a:cubicBezTo>
                  <a:cubicBezTo>
                    <a:pt x="6" y="3"/>
                    <a:pt x="6" y="3"/>
                    <a:pt x="6" y="3"/>
                  </a:cubicBezTo>
                  <a:cubicBezTo>
                    <a:pt x="6" y="3"/>
                    <a:pt x="0" y="6"/>
                    <a:pt x="2" y="17"/>
                  </a:cubicBezTo>
                  <a:cubicBezTo>
                    <a:pt x="3" y="21"/>
                    <a:pt x="3" y="28"/>
                    <a:pt x="8" y="34"/>
                  </a:cubicBezTo>
                  <a:cubicBezTo>
                    <a:pt x="12" y="41"/>
                    <a:pt x="30" y="40"/>
                    <a:pt x="40" y="37"/>
                  </a:cubicBezTo>
                  <a:cubicBezTo>
                    <a:pt x="42" y="37"/>
                    <a:pt x="43" y="34"/>
                    <a:pt x="43" y="33"/>
                  </a:cubicBezTo>
                  <a:close/>
                </a:path>
              </a:pathLst>
            </a:custGeom>
            <a:solidFill>
              <a:srgbClr val="FAC4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95" name="îśļíḓê"/>
            <p:cNvSpPr/>
            <p:nvPr/>
          </p:nvSpPr>
          <p:spPr bwMode="auto">
            <a:xfrm>
              <a:off x="4911725" y="4243388"/>
              <a:ext cx="79375" cy="36513"/>
            </a:xfrm>
            <a:custGeom>
              <a:avLst/>
              <a:gdLst>
                <a:gd name="T0" fmla="*/ 21 w 21"/>
                <a:gd name="T1" fmla="*/ 0 h 10"/>
                <a:gd name="T2" fmla="*/ 1 w 21"/>
                <a:gd name="T3" fmla="*/ 8 h 10"/>
                <a:gd name="T4" fmla="*/ 2 w 21"/>
                <a:gd name="T5" fmla="*/ 9 h 10"/>
                <a:gd name="T6" fmla="*/ 21 w 21"/>
                <a:gd name="T7" fmla="*/ 0 h 10"/>
                <a:gd name="T8" fmla="*/ 21 w 21"/>
                <a:gd name="T9" fmla="*/ 0 h 10"/>
              </a:gdLst>
              <a:ahLst/>
              <a:cxnLst>
                <a:cxn ang="0">
                  <a:pos x="T0" y="T1"/>
                </a:cxn>
                <a:cxn ang="0">
                  <a:pos x="T2" y="T3"/>
                </a:cxn>
                <a:cxn ang="0">
                  <a:pos x="T4" y="T5"/>
                </a:cxn>
                <a:cxn ang="0">
                  <a:pos x="T6" y="T7"/>
                </a:cxn>
                <a:cxn ang="0">
                  <a:pos x="T8" y="T9"/>
                </a:cxn>
              </a:cxnLst>
              <a:rect l="0" t="0" r="r" b="b"/>
              <a:pathLst>
                <a:path w="21" h="10">
                  <a:moveTo>
                    <a:pt x="21" y="0"/>
                  </a:moveTo>
                  <a:cubicBezTo>
                    <a:pt x="15" y="3"/>
                    <a:pt x="8" y="6"/>
                    <a:pt x="1" y="8"/>
                  </a:cubicBezTo>
                  <a:cubicBezTo>
                    <a:pt x="0" y="8"/>
                    <a:pt x="1" y="10"/>
                    <a:pt x="2" y="9"/>
                  </a:cubicBezTo>
                  <a:cubicBezTo>
                    <a:pt x="9" y="8"/>
                    <a:pt x="16" y="6"/>
                    <a:pt x="21" y="0"/>
                  </a:cubicBezTo>
                  <a:cubicBezTo>
                    <a:pt x="21" y="0"/>
                    <a:pt x="21" y="0"/>
                    <a:pt x="21" y="0"/>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96" name="ïşľïḑé"/>
            <p:cNvSpPr/>
            <p:nvPr/>
          </p:nvSpPr>
          <p:spPr bwMode="auto">
            <a:xfrm>
              <a:off x="4922838" y="4279901"/>
              <a:ext cx="84138" cy="26988"/>
            </a:xfrm>
            <a:custGeom>
              <a:avLst/>
              <a:gdLst>
                <a:gd name="T0" fmla="*/ 21 w 22"/>
                <a:gd name="T1" fmla="*/ 0 h 7"/>
                <a:gd name="T2" fmla="*/ 1 w 22"/>
                <a:gd name="T3" fmla="*/ 5 h 7"/>
                <a:gd name="T4" fmla="*/ 1 w 22"/>
                <a:gd name="T5" fmla="*/ 7 h 7"/>
                <a:gd name="T6" fmla="*/ 22 w 22"/>
                <a:gd name="T7" fmla="*/ 0 h 7"/>
                <a:gd name="T8" fmla="*/ 21 w 22"/>
                <a:gd name="T9" fmla="*/ 0 h 7"/>
              </a:gdLst>
              <a:ahLst/>
              <a:cxnLst>
                <a:cxn ang="0">
                  <a:pos x="T0" y="T1"/>
                </a:cxn>
                <a:cxn ang="0">
                  <a:pos x="T2" y="T3"/>
                </a:cxn>
                <a:cxn ang="0">
                  <a:pos x="T4" y="T5"/>
                </a:cxn>
                <a:cxn ang="0">
                  <a:pos x="T6" y="T7"/>
                </a:cxn>
                <a:cxn ang="0">
                  <a:pos x="T8" y="T9"/>
                </a:cxn>
              </a:cxnLst>
              <a:rect l="0" t="0" r="r" b="b"/>
              <a:pathLst>
                <a:path w="22" h="7">
                  <a:moveTo>
                    <a:pt x="21" y="0"/>
                  </a:moveTo>
                  <a:cubicBezTo>
                    <a:pt x="15" y="3"/>
                    <a:pt x="8" y="4"/>
                    <a:pt x="1" y="5"/>
                  </a:cubicBezTo>
                  <a:cubicBezTo>
                    <a:pt x="0" y="5"/>
                    <a:pt x="0" y="7"/>
                    <a:pt x="1" y="7"/>
                  </a:cubicBezTo>
                  <a:cubicBezTo>
                    <a:pt x="9" y="6"/>
                    <a:pt x="16" y="6"/>
                    <a:pt x="22" y="0"/>
                  </a:cubicBezTo>
                  <a:cubicBezTo>
                    <a:pt x="22" y="0"/>
                    <a:pt x="22" y="0"/>
                    <a:pt x="21" y="0"/>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97" name="íṡľidè"/>
            <p:cNvSpPr/>
            <p:nvPr/>
          </p:nvSpPr>
          <p:spPr bwMode="auto">
            <a:xfrm>
              <a:off x="4930775" y="4310063"/>
              <a:ext cx="79375" cy="19050"/>
            </a:xfrm>
            <a:custGeom>
              <a:avLst/>
              <a:gdLst>
                <a:gd name="T0" fmla="*/ 20 w 21"/>
                <a:gd name="T1" fmla="*/ 0 h 5"/>
                <a:gd name="T2" fmla="*/ 2 w 21"/>
                <a:gd name="T3" fmla="*/ 3 h 5"/>
                <a:gd name="T4" fmla="*/ 1 w 21"/>
                <a:gd name="T5" fmla="*/ 4 h 5"/>
                <a:gd name="T6" fmla="*/ 20 w 21"/>
                <a:gd name="T7" fmla="*/ 0 h 5"/>
                <a:gd name="T8" fmla="*/ 20 w 21"/>
                <a:gd name="T9" fmla="*/ 0 h 5"/>
              </a:gdLst>
              <a:ahLst/>
              <a:cxnLst>
                <a:cxn ang="0">
                  <a:pos x="T0" y="T1"/>
                </a:cxn>
                <a:cxn ang="0">
                  <a:pos x="T2" y="T3"/>
                </a:cxn>
                <a:cxn ang="0">
                  <a:pos x="T4" y="T5"/>
                </a:cxn>
                <a:cxn ang="0">
                  <a:pos x="T6" y="T7"/>
                </a:cxn>
                <a:cxn ang="0">
                  <a:pos x="T8" y="T9"/>
                </a:cxn>
              </a:cxnLst>
              <a:rect l="0" t="0" r="r" b="b"/>
              <a:pathLst>
                <a:path w="21" h="5">
                  <a:moveTo>
                    <a:pt x="20" y="0"/>
                  </a:moveTo>
                  <a:cubicBezTo>
                    <a:pt x="14" y="0"/>
                    <a:pt x="8" y="3"/>
                    <a:pt x="2" y="3"/>
                  </a:cubicBezTo>
                  <a:cubicBezTo>
                    <a:pt x="1" y="3"/>
                    <a:pt x="0" y="4"/>
                    <a:pt x="1" y="4"/>
                  </a:cubicBezTo>
                  <a:cubicBezTo>
                    <a:pt x="8" y="5"/>
                    <a:pt x="15" y="4"/>
                    <a:pt x="20" y="0"/>
                  </a:cubicBezTo>
                  <a:cubicBezTo>
                    <a:pt x="21" y="0"/>
                    <a:pt x="21" y="0"/>
                    <a:pt x="20" y="0"/>
                  </a:cubicBezTo>
                  <a:close/>
                </a:path>
              </a:pathLst>
            </a:custGeom>
            <a:solidFill>
              <a:srgbClr val="EB84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98" name="íṥļíḍè"/>
            <p:cNvSpPr/>
            <p:nvPr/>
          </p:nvSpPr>
          <p:spPr bwMode="auto">
            <a:xfrm>
              <a:off x="5122863" y="4095751"/>
              <a:ext cx="85725" cy="271463"/>
            </a:xfrm>
            <a:custGeom>
              <a:avLst/>
              <a:gdLst>
                <a:gd name="T0" fmla="*/ 14 w 23"/>
                <a:gd name="T1" fmla="*/ 39 h 72"/>
                <a:gd name="T2" fmla="*/ 1 w 23"/>
                <a:gd name="T3" fmla="*/ 1 h 72"/>
                <a:gd name="T4" fmla="*/ 0 w 23"/>
                <a:gd name="T5" fmla="*/ 1 h 72"/>
                <a:gd name="T6" fmla="*/ 13 w 23"/>
                <a:gd name="T7" fmla="*/ 44 h 72"/>
                <a:gd name="T8" fmla="*/ 22 w 23"/>
                <a:gd name="T9" fmla="*/ 71 h 72"/>
                <a:gd name="T10" fmla="*/ 23 w 23"/>
                <a:gd name="T11" fmla="*/ 71 h 72"/>
                <a:gd name="T12" fmla="*/ 14 w 23"/>
                <a:gd name="T13" fmla="*/ 39 h 72"/>
              </a:gdLst>
              <a:ahLst/>
              <a:cxnLst>
                <a:cxn ang="0">
                  <a:pos x="T0" y="T1"/>
                </a:cxn>
                <a:cxn ang="0">
                  <a:pos x="T2" y="T3"/>
                </a:cxn>
                <a:cxn ang="0">
                  <a:pos x="T4" y="T5"/>
                </a:cxn>
                <a:cxn ang="0">
                  <a:pos x="T6" y="T7"/>
                </a:cxn>
                <a:cxn ang="0">
                  <a:pos x="T8" y="T9"/>
                </a:cxn>
                <a:cxn ang="0">
                  <a:pos x="T10" y="T11"/>
                </a:cxn>
                <a:cxn ang="0">
                  <a:pos x="T12" y="T13"/>
                </a:cxn>
              </a:cxnLst>
              <a:rect l="0" t="0" r="r" b="b"/>
              <a:pathLst>
                <a:path w="23" h="72">
                  <a:moveTo>
                    <a:pt x="14" y="39"/>
                  </a:moveTo>
                  <a:cubicBezTo>
                    <a:pt x="10" y="26"/>
                    <a:pt x="4" y="14"/>
                    <a:pt x="1" y="1"/>
                  </a:cubicBezTo>
                  <a:cubicBezTo>
                    <a:pt x="1" y="0"/>
                    <a:pt x="0" y="0"/>
                    <a:pt x="0" y="1"/>
                  </a:cubicBezTo>
                  <a:cubicBezTo>
                    <a:pt x="3" y="16"/>
                    <a:pt x="9" y="30"/>
                    <a:pt x="13" y="44"/>
                  </a:cubicBezTo>
                  <a:cubicBezTo>
                    <a:pt x="15" y="53"/>
                    <a:pt x="15" y="65"/>
                    <a:pt x="22" y="71"/>
                  </a:cubicBezTo>
                  <a:cubicBezTo>
                    <a:pt x="22" y="72"/>
                    <a:pt x="23" y="71"/>
                    <a:pt x="23" y="71"/>
                  </a:cubicBezTo>
                  <a:cubicBezTo>
                    <a:pt x="19" y="60"/>
                    <a:pt x="17" y="50"/>
                    <a:pt x="14" y="39"/>
                  </a:cubicBezTo>
                  <a:close/>
                </a:path>
              </a:pathLst>
            </a:custGeom>
            <a:solidFill>
              <a:srgbClr val="9892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99" name="îšļîḑê"/>
            <p:cNvSpPr/>
            <p:nvPr/>
          </p:nvSpPr>
          <p:spPr bwMode="auto">
            <a:xfrm>
              <a:off x="4983163" y="4367213"/>
              <a:ext cx="211138" cy="25400"/>
            </a:xfrm>
            <a:custGeom>
              <a:avLst/>
              <a:gdLst>
                <a:gd name="T0" fmla="*/ 55 w 56"/>
                <a:gd name="T1" fmla="*/ 0 h 7"/>
                <a:gd name="T2" fmla="*/ 1 w 56"/>
                <a:gd name="T3" fmla="*/ 3 h 7"/>
                <a:gd name="T4" fmla="*/ 1 w 56"/>
                <a:gd name="T5" fmla="*/ 4 h 7"/>
                <a:gd name="T6" fmla="*/ 56 w 56"/>
                <a:gd name="T7" fmla="*/ 1 h 7"/>
                <a:gd name="T8" fmla="*/ 55 w 56"/>
                <a:gd name="T9" fmla="*/ 0 h 7"/>
              </a:gdLst>
              <a:ahLst/>
              <a:cxnLst>
                <a:cxn ang="0">
                  <a:pos x="T0" y="T1"/>
                </a:cxn>
                <a:cxn ang="0">
                  <a:pos x="T2" y="T3"/>
                </a:cxn>
                <a:cxn ang="0">
                  <a:pos x="T4" y="T5"/>
                </a:cxn>
                <a:cxn ang="0">
                  <a:pos x="T6" y="T7"/>
                </a:cxn>
                <a:cxn ang="0">
                  <a:pos x="T8" y="T9"/>
                </a:cxn>
              </a:cxnLst>
              <a:rect l="0" t="0" r="r" b="b"/>
              <a:pathLst>
                <a:path w="56" h="7">
                  <a:moveTo>
                    <a:pt x="55" y="0"/>
                  </a:moveTo>
                  <a:cubicBezTo>
                    <a:pt x="37" y="2"/>
                    <a:pt x="19" y="2"/>
                    <a:pt x="1" y="3"/>
                  </a:cubicBezTo>
                  <a:cubicBezTo>
                    <a:pt x="0" y="3"/>
                    <a:pt x="0" y="4"/>
                    <a:pt x="1" y="4"/>
                  </a:cubicBezTo>
                  <a:cubicBezTo>
                    <a:pt x="19" y="4"/>
                    <a:pt x="38" y="7"/>
                    <a:pt x="56" y="1"/>
                  </a:cubicBezTo>
                  <a:cubicBezTo>
                    <a:pt x="56" y="1"/>
                    <a:pt x="56" y="0"/>
                    <a:pt x="55" y="0"/>
                  </a:cubicBezTo>
                  <a:close/>
                </a:path>
              </a:pathLst>
            </a:custGeom>
            <a:solidFill>
              <a:srgbClr val="9892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00" name="ïŝľîde"/>
            <p:cNvSpPr/>
            <p:nvPr/>
          </p:nvSpPr>
          <p:spPr bwMode="auto">
            <a:xfrm>
              <a:off x="5081588" y="3317876"/>
              <a:ext cx="393700" cy="258763"/>
            </a:xfrm>
            <a:custGeom>
              <a:avLst/>
              <a:gdLst>
                <a:gd name="T0" fmla="*/ 15 w 105"/>
                <a:gd name="T1" fmla="*/ 53 h 69"/>
                <a:gd name="T2" fmla="*/ 41 w 105"/>
                <a:gd name="T3" fmla="*/ 38 h 69"/>
                <a:gd name="T4" fmla="*/ 53 w 105"/>
                <a:gd name="T5" fmla="*/ 26 h 69"/>
                <a:gd name="T6" fmla="*/ 49 w 105"/>
                <a:gd name="T7" fmla="*/ 44 h 69"/>
                <a:gd name="T8" fmla="*/ 67 w 105"/>
                <a:gd name="T9" fmla="*/ 30 h 69"/>
                <a:gd name="T10" fmla="*/ 71 w 105"/>
                <a:gd name="T11" fmla="*/ 47 h 69"/>
                <a:gd name="T12" fmla="*/ 80 w 105"/>
                <a:gd name="T13" fmla="*/ 33 h 69"/>
                <a:gd name="T14" fmla="*/ 87 w 105"/>
                <a:gd name="T15" fmla="*/ 56 h 69"/>
                <a:gd name="T16" fmla="*/ 99 w 105"/>
                <a:gd name="T17" fmla="*/ 57 h 69"/>
                <a:gd name="T18" fmla="*/ 101 w 105"/>
                <a:gd name="T19" fmla="*/ 28 h 69"/>
                <a:gd name="T20" fmla="*/ 86 w 105"/>
                <a:gd name="T21" fmla="*/ 8 h 69"/>
                <a:gd name="T22" fmla="*/ 72 w 105"/>
                <a:gd name="T23" fmla="*/ 6 h 69"/>
                <a:gd name="T24" fmla="*/ 56 w 105"/>
                <a:gd name="T25" fmla="*/ 0 h 69"/>
                <a:gd name="T26" fmla="*/ 15 w 105"/>
                <a:gd name="T27"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69">
                  <a:moveTo>
                    <a:pt x="15" y="53"/>
                  </a:moveTo>
                  <a:cubicBezTo>
                    <a:pt x="15" y="53"/>
                    <a:pt x="35" y="43"/>
                    <a:pt x="41" y="38"/>
                  </a:cubicBezTo>
                  <a:cubicBezTo>
                    <a:pt x="47" y="34"/>
                    <a:pt x="53" y="26"/>
                    <a:pt x="53" y="26"/>
                  </a:cubicBezTo>
                  <a:cubicBezTo>
                    <a:pt x="53" y="26"/>
                    <a:pt x="43" y="46"/>
                    <a:pt x="49" y="44"/>
                  </a:cubicBezTo>
                  <a:cubicBezTo>
                    <a:pt x="56" y="42"/>
                    <a:pt x="67" y="30"/>
                    <a:pt x="67" y="30"/>
                  </a:cubicBezTo>
                  <a:cubicBezTo>
                    <a:pt x="67" y="30"/>
                    <a:pt x="65" y="53"/>
                    <a:pt x="71" y="47"/>
                  </a:cubicBezTo>
                  <a:cubicBezTo>
                    <a:pt x="77" y="42"/>
                    <a:pt x="80" y="33"/>
                    <a:pt x="80" y="33"/>
                  </a:cubicBezTo>
                  <a:cubicBezTo>
                    <a:pt x="80" y="33"/>
                    <a:pt x="86" y="47"/>
                    <a:pt x="87" y="56"/>
                  </a:cubicBezTo>
                  <a:cubicBezTo>
                    <a:pt x="87" y="66"/>
                    <a:pt x="95" y="69"/>
                    <a:pt x="99" y="57"/>
                  </a:cubicBezTo>
                  <a:cubicBezTo>
                    <a:pt x="103" y="45"/>
                    <a:pt x="105" y="40"/>
                    <a:pt x="101" y="28"/>
                  </a:cubicBezTo>
                  <a:cubicBezTo>
                    <a:pt x="98" y="16"/>
                    <a:pt x="93" y="12"/>
                    <a:pt x="86" y="8"/>
                  </a:cubicBezTo>
                  <a:cubicBezTo>
                    <a:pt x="79" y="4"/>
                    <a:pt x="72" y="6"/>
                    <a:pt x="72" y="6"/>
                  </a:cubicBezTo>
                  <a:cubicBezTo>
                    <a:pt x="72" y="6"/>
                    <a:pt x="62" y="0"/>
                    <a:pt x="56" y="0"/>
                  </a:cubicBezTo>
                  <a:cubicBezTo>
                    <a:pt x="34" y="2"/>
                    <a:pt x="0" y="26"/>
                    <a:pt x="15" y="53"/>
                  </a:cubicBezTo>
                  <a:close/>
                </a:path>
              </a:pathLst>
            </a:custGeom>
            <a:solidFill>
              <a:srgbClr val="9A602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01" name="îṧļîḍê"/>
            <p:cNvSpPr/>
            <p:nvPr/>
          </p:nvSpPr>
          <p:spPr bwMode="auto">
            <a:xfrm>
              <a:off x="5243513" y="3633788"/>
              <a:ext cx="93663" cy="52388"/>
            </a:xfrm>
            <a:custGeom>
              <a:avLst/>
              <a:gdLst>
                <a:gd name="T0" fmla="*/ 25 w 25"/>
                <a:gd name="T1" fmla="*/ 1 h 14"/>
                <a:gd name="T2" fmla="*/ 15 w 25"/>
                <a:gd name="T3" fmla="*/ 8 h 14"/>
                <a:gd name="T4" fmla="*/ 2 w 25"/>
                <a:gd name="T5" fmla="*/ 8 h 14"/>
                <a:gd name="T6" fmla="*/ 1 w 25"/>
                <a:gd name="T7" fmla="*/ 10 h 14"/>
                <a:gd name="T8" fmla="*/ 16 w 25"/>
                <a:gd name="T9" fmla="*/ 12 h 14"/>
                <a:gd name="T10" fmla="*/ 25 w 25"/>
                <a:gd name="T11" fmla="*/ 1 h 14"/>
                <a:gd name="T12" fmla="*/ 25 w 2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5" y="1"/>
                  </a:moveTo>
                  <a:cubicBezTo>
                    <a:pt x="22" y="3"/>
                    <a:pt x="18" y="6"/>
                    <a:pt x="15" y="8"/>
                  </a:cubicBezTo>
                  <a:cubicBezTo>
                    <a:pt x="12" y="10"/>
                    <a:pt x="5" y="8"/>
                    <a:pt x="2" y="8"/>
                  </a:cubicBezTo>
                  <a:cubicBezTo>
                    <a:pt x="1" y="8"/>
                    <a:pt x="0" y="10"/>
                    <a:pt x="1" y="10"/>
                  </a:cubicBezTo>
                  <a:cubicBezTo>
                    <a:pt x="7" y="11"/>
                    <a:pt x="11" y="14"/>
                    <a:pt x="16" y="12"/>
                  </a:cubicBezTo>
                  <a:cubicBezTo>
                    <a:pt x="21" y="10"/>
                    <a:pt x="24" y="5"/>
                    <a:pt x="25" y="1"/>
                  </a:cubicBezTo>
                  <a:cubicBezTo>
                    <a:pt x="25" y="1"/>
                    <a:pt x="25" y="0"/>
                    <a:pt x="25" y="1"/>
                  </a:cubicBezTo>
                  <a:close/>
                </a:path>
              </a:pathLst>
            </a:custGeom>
            <a:solidFill>
              <a:srgbClr val="7C56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latin typeface="微软雅黑" panose="020B0503020204020204" pitchFamily="34" charset="-122"/>
              </a:endParaRPr>
            </a:p>
          </p:txBody>
        </p:sp>
        <p:sp>
          <p:nvSpPr>
            <p:cNvPr id="102" name="is1ïďe"/>
            <p:cNvSpPr/>
            <p:nvPr/>
          </p:nvSpPr>
          <p:spPr bwMode="auto">
            <a:xfrm>
              <a:off x="8921749" y="3968750"/>
              <a:ext cx="916489" cy="222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spAutoFit/>
            </a:bodyPr>
            <a:lstStyle/>
            <a:p>
              <a:pPr marL="0" marR="0" lvl="0" indent="0" algn="l" defTabSz="914400" rtl="0" eaLnBrk="0" fontAlgn="base" latinLnBrk="0" hangingPunct="0">
                <a:spcBef>
                  <a:spcPct val="0"/>
                </a:spcBef>
                <a:spcAft>
                  <a:spcPct val="0"/>
                </a:spcAft>
                <a:buClrTx/>
                <a:buSzTx/>
                <a:buFontTx/>
                <a:buNone/>
              </a:pPr>
              <a:r>
                <a:rPr kumimoji="0" lang="zh-CN" altLang="zh-CN" sz="6375" b="0" i="0" u="none" strike="noStrike" cap="none" normalizeH="0" baseline="0" dirty="0">
                  <a:ln>
                    <a:noFill/>
                  </a:ln>
                  <a:solidFill>
                    <a:srgbClr val="3BA0AA"/>
                  </a:solidFill>
                  <a:effectLst/>
                  <a:latin typeface="微软雅黑" panose="020B0503020204020204" pitchFamily="34" charset="-122"/>
                  <a:ea typeface="微软雅黑" panose="020B0503020204020204" pitchFamily="34" charset="-122"/>
                </a:rPr>
                <a:t>!</a:t>
              </a:r>
              <a:endParaRPr kumimoji="0" lang="zh-CN" altLang="zh-CN" sz="6375" b="0" i="0" u="none" strike="noStrike" cap="none" normalizeH="0" baseline="0" dirty="0">
                <a:ln>
                  <a:noFill/>
                </a:ln>
                <a:solidFill>
                  <a:srgbClr val="3BA0AA"/>
                </a:solidFill>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DE8522-4E96-47B3-AE0A-D3216AB9D3FF}" type="datetimeFigureOut">
              <a:rPr lang="zh-CN" altLang="en-US" smtClean="0"/>
            </a:fld>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D1775D31-25E7-49F4-A3CA-A4E1502C9A1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5"/>
            <a:ext cx="7886700" cy="58641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088858"/>
            <a:ext cx="7886700" cy="354386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微软雅黑" panose="020B0503020204020204" pitchFamily="34" charset="-122"/>
                <a:ea typeface="微软雅黑" panose="020B0503020204020204" pitchFamily="34" charset="-122"/>
              </a:defRPr>
            </a:lvl1pPr>
          </a:lstStyle>
          <a:p>
            <a:fld id="{32DE8522-4E96-47B3-AE0A-D3216AB9D3FF}" type="datetimeFigureOut">
              <a:rPr lang="zh-CN" altLang="en-US" smtClean="0"/>
            </a:fld>
            <a:endParaRPr lang="zh-CN" altLang="en-US" dirty="0"/>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微软雅黑" panose="020B0503020204020204" pitchFamily="34" charset="-122"/>
                <a:ea typeface="微软雅黑" panose="020B0503020204020204" pitchFamily="34" charset="-122"/>
              </a:defRPr>
            </a:lvl1pPr>
          </a:lstStyle>
          <a:p>
            <a:fld id="{D1775D31-25E7-49F4-A3CA-A4E1502C9A1B}"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xStyles>
    <p:titleStyle>
      <a:lvl1pPr algn="l" defTabSz="685800" rtl="0" eaLnBrk="1" latinLnBrk="0" hangingPunct="1">
        <a:lnSpc>
          <a:spcPct val="100000"/>
        </a:lnSpc>
        <a:spcBef>
          <a:spcPct val="0"/>
        </a:spcBef>
        <a:buNone/>
        <a:defRPr sz="2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1pPr>
      <a:lvl2pPr marL="5143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仿宋" panose="02010609060101010101" charset="-122"/>
          <a:ea typeface="仿宋" panose="02010609060101010101" charset="-122"/>
          <a:cs typeface="+mn-cs"/>
        </a:defRPr>
      </a:lvl2pPr>
      <a:lvl3pPr marL="8572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仿宋" panose="02010609060101010101" charset="-122"/>
          <a:ea typeface="仿宋" panose="02010609060101010101" charset="-122"/>
          <a:cs typeface="+mn-cs"/>
        </a:defRPr>
      </a:lvl3pPr>
      <a:lvl4pPr marL="1200150" indent="-171450" algn="l" defTabSz="685800" rtl="0" eaLnBrk="1" latinLnBrk="0" hangingPunct="1">
        <a:lnSpc>
          <a:spcPct val="100000"/>
        </a:lnSpc>
        <a:spcBef>
          <a:spcPts val="375"/>
        </a:spcBef>
        <a:buFont typeface="Arial" panose="020B0604020202020204" pitchFamily="34" charset="0"/>
        <a:buChar char="•"/>
        <a:defRPr sz="1200" kern="1200">
          <a:solidFill>
            <a:schemeClr val="tx1"/>
          </a:solidFill>
          <a:latin typeface="仿宋" panose="02010609060101010101" charset="-122"/>
          <a:ea typeface="仿宋" panose="02010609060101010101" charset="-122"/>
          <a:cs typeface="+mn-cs"/>
        </a:defRPr>
      </a:lvl4pPr>
      <a:lvl5pPr marL="1543050" indent="-171450" algn="l" defTabSz="685800" rtl="0" eaLnBrk="1" latinLnBrk="0" hangingPunct="1">
        <a:lnSpc>
          <a:spcPct val="100000"/>
        </a:lnSpc>
        <a:spcBef>
          <a:spcPts val="375"/>
        </a:spcBef>
        <a:buFont typeface="Arial" panose="020B0604020202020204" pitchFamily="34" charset="0"/>
        <a:buChar char="•"/>
        <a:defRPr sz="1200" kern="1200">
          <a:solidFill>
            <a:schemeClr val="tx1"/>
          </a:solidFill>
          <a:latin typeface="仿宋" panose="02010609060101010101" charset="-122"/>
          <a:ea typeface="仿宋" panose="02010609060101010101"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6.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6.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6.xml"/><Relationship Id="rId2" Type="http://schemas.openxmlformats.org/officeDocument/2006/relationships/image" Target="../media/image46.png"/><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6.xml"/><Relationship Id="rId2" Type="http://schemas.openxmlformats.org/officeDocument/2006/relationships/image" Target="../media/image52.png"/><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6.xml"/><Relationship Id="rId2" Type="http://schemas.openxmlformats.org/officeDocument/2006/relationships/image" Target="../media/image56.png"/><Relationship Id="rId1"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6.xml"/><Relationship Id="rId2" Type="http://schemas.openxmlformats.org/officeDocument/2006/relationships/image" Target="../media/image62.png"/><Relationship Id="rId1" Type="http://schemas.openxmlformats.org/officeDocument/2006/relationships/image" Target="../media/image61.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6.xml"/><Relationship Id="rId2" Type="http://schemas.openxmlformats.org/officeDocument/2006/relationships/image" Target="../media/image64.png"/><Relationship Id="rId1" Type="http://schemas.openxmlformats.org/officeDocument/2006/relationships/image" Target="../media/image63.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6.xml"/><Relationship Id="rId2" Type="http://schemas.openxmlformats.org/officeDocument/2006/relationships/image" Target="../media/image66.png"/><Relationship Id="rId1" Type="http://schemas.openxmlformats.org/officeDocument/2006/relationships/image" Target="../media/image65.png"/></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53.xml"/><Relationship Id="rId8" Type="http://schemas.openxmlformats.org/officeDocument/2006/relationships/slideLayout" Target="../slideLayouts/slideLayout6.xml"/><Relationship Id="rId7" Type="http://schemas.openxmlformats.org/officeDocument/2006/relationships/hyperlink" Target="https://www.secrss.com/articles/4382" TargetMode="External"/><Relationship Id="rId6" Type="http://schemas.openxmlformats.org/officeDocument/2006/relationships/hyperlink" Target="https://zhuanlan.zhihu.com/p/56137208" TargetMode="External"/><Relationship Id="rId5" Type="http://schemas.openxmlformats.org/officeDocument/2006/relationships/hyperlink" Target="https://jozeelin.github.io/2019/07/19/XGBoost/" TargetMode="External"/><Relationship Id="rId4" Type="http://schemas.openxmlformats.org/officeDocument/2006/relationships/hyperlink" Target="https://explained.ai/gradient-boosting/" TargetMode="External"/><Relationship Id="rId3" Type="http://schemas.openxmlformats.org/officeDocument/2006/relationships/hyperlink" Target="https://blog.csdn.net/zpalyq110/article/details/79527653" TargetMode="External"/><Relationship Id="rId2" Type="http://schemas.openxmlformats.org/officeDocument/2006/relationships/hyperlink" Target="https://github.com/raytroop/FeatureEngineering" TargetMode="External"/><Relationship Id="rId1" Type="http://schemas.openxmlformats.org/officeDocument/2006/relationships/hyperlink" Target="https://github.com/Yimeng-Zhang/feature-engineering-and-feature-selection"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1369695" y="1558290"/>
            <a:ext cx="7774305" cy="994410"/>
          </a:xfrm>
        </p:spPr>
        <p:txBody>
          <a:bodyPr/>
          <a:lstStyle/>
          <a:p>
            <a:r>
              <a:rPr lang="zh-CN" altLang="en-US" dirty="0"/>
              <a:t>总结</a:t>
            </a:r>
            <a:endParaRPr lang="zh-CN" altLang="en-US" dirty="0"/>
          </a:p>
        </p:txBody>
      </p:sp>
      <p:sp>
        <p:nvSpPr>
          <p:cNvPr id="2" name="内容占位符 1"/>
          <p:cNvSpPr>
            <a:spLocks noGrp="1"/>
          </p:cNvSpPr>
          <p:nvPr>
            <p:ph sz="quarter" idx="4294967295"/>
          </p:nvPr>
        </p:nvSpPr>
        <p:spPr>
          <a:xfrm>
            <a:off x="0" y="4414520"/>
            <a:ext cx="4167505" cy="525780"/>
          </a:xfrm>
        </p:spPr>
        <p:txBody>
          <a:bodyPr>
            <a:spAutoFit/>
          </a:bodyPr>
          <a:p>
            <a:r>
              <a:rPr lang="zh-CN" altLang="en-US" sz="1200">
                <a:latin typeface="楷体" panose="02010609060101010101" charset="-122"/>
                <a:ea typeface="楷体" panose="02010609060101010101" charset="-122"/>
                <a:cs typeface="Arial" panose="020B0604020202020204" pitchFamily="34" charset="0"/>
              </a:rPr>
              <a:t>李应健</a:t>
            </a:r>
            <a:endParaRPr lang="zh-CN" altLang="en-US" sz="1200">
              <a:latin typeface="楷体" panose="02010609060101010101" charset="-122"/>
              <a:ea typeface="楷体" panose="02010609060101010101" charset="-122"/>
              <a:cs typeface="Arial" panose="020B0604020202020204" pitchFamily="34" charset="0"/>
            </a:endParaRPr>
          </a:p>
          <a:p>
            <a:r>
              <a:rPr lang="en-US" altLang="zh-CN" sz="1000">
                <a:latin typeface="Arial" panose="020B0604020202020204" pitchFamily="34" charset="0"/>
                <a:cs typeface="Arial" panose="020B0604020202020204" pitchFamily="34" charset="0"/>
              </a:rPr>
              <a:t>531619091@qq.com</a:t>
            </a:r>
            <a:endParaRPr lang="en-US" altLang="zh-CN" sz="1000">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40148" y="1425905"/>
            <a:ext cx="1758768" cy="1945159"/>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000" b="1" dirty="0">
                <a:latin typeface="+mj-lt"/>
                <a:ea typeface="+mj-lt"/>
                <a:sym typeface="+mn-ea"/>
              </a:rPr>
              <a:t>类别特征处理</a:t>
            </a:r>
            <a:endParaRPr lang="zh-CN" altLang="en-US" sz="2000" b="1" dirty="0">
              <a:latin typeface="+mj-lt"/>
              <a:ea typeface="+mj-lt"/>
              <a:sym typeface="+mn-ea"/>
            </a:endParaRPr>
          </a:p>
        </p:txBody>
      </p:sp>
      <p:pic>
        <p:nvPicPr>
          <p:cNvPr id="3" name="图片 2"/>
          <p:cNvPicPr>
            <a:picLocks noChangeAspect="1"/>
          </p:cNvPicPr>
          <p:nvPr/>
        </p:nvPicPr>
        <p:blipFill>
          <a:blip r:embed="rId1"/>
          <a:stretch>
            <a:fillRect/>
          </a:stretch>
        </p:blipFill>
        <p:spPr>
          <a:xfrm>
            <a:off x="414655" y="1648460"/>
            <a:ext cx="4029710" cy="2912745"/>
          </a:xfrm>
          <a:prstGeom prst="rect">
            <a:avLst/>
          </a:prstGeom>
        </p:spPr>
      </p:pic>
      <p:sp>
        <p:nvSpPr>
          <p:cNvPr id="6" name="文本框 5"/>
          <p:cNvSpPr txBox="1"/>
          <p:nvPr/>
        </p:nvSpPr>
        <p:spPr>
          <a:xfrm>
            <a:off x="608330" y="842010"/>
            <a:ext cx="6583680" cy="521970"/>
          </a:xfrm>
          <a:prstGeom prst="rect">
            <a:avLst/>
          </a:prstGeom>
          <a:noFill/>
        </p:spPr>
        <p:txBody>
          <a:bodyPr wrap="none" rtlCol="0">
            <a:spAutoFit/>
          </a:bodyPr>
          <a:p>
            <a:r>
              <a:rPr lang="zh-CN" altLang="en-US" sz="1400"/>
              <a:t>再以</a:t>
            </a:r>
            <a:r>
              <a:rPr lang="en-US" altLang="zh-CN" sz="1400"/>
              <a:t>regist_type</a:t>
            </a:r>
            <a:r>
              <a:rPr lang="zh-CN" altLang="en-US" sz="1400"/>
              <a:t>这个特征为例，进行</a:t>
            </a:r>
            <a:r>
              <a:rPr lang="en-US" altLang="zh-CN" sz="1400"/>
              <a:t>mean encoding</a:t>
            </a:r>
            <a:r>
              <a:rPr lang="zh-CN" altLang="en-US" sz="1400"/>
              <a:t>编码，对比编码前后与标签值</a:t>
            </a:r>
            <a:endParaRPr lang="zh-CN" altLang="en-US" sz="1400"/>
          </a:p>
          <a:p>
            <a:r>
              <a:rPr lang="zh-CN" altLang="en-US" sz="1400"/>
              <a:t>的关系，发现编码后与标签值呈线性关系</a:t>
            </a:r>
            <a:endParaRPr lang="zh-CN" altLang="en-US" sz="1400"/>
          </a:p>
        </p:txBody>
      </p:sp>
      <p:pic>
        <p:nvPicPr>
          <p:cNvPr id="9" name="图片 8"/>
          <p:cNvPicPr>
            <a:picLocks noChangeAspect="1"/>
          </p:cNvPicPr>
          <p:nvPr/>
        </p:nvPicPr>
        <p:blipFill>
          <a:blip r:embed="rId2"/>
          <a:stretch>
            <a:fillRect/>
          </a:stretch>
        </p:blipFill>
        <p:spPr>
          <a:xfrm>
            <a:off x="4667885" y="1648460"/>
            <a:ext cx="4104005" cy="277050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000" b="1" dirty="0">
                <a:latin typeface="+mj-lt"/>
                <a:ea typeface="+mj-lt"/>
                <a:sym typeface="+mn-ea"/>
              </a:rPr>
              <a:t>特征离散化</a:t>
            </a:r>
            <a:endParaRPr lang="zh-CN" altLang="en-US" sz="2000" b="1" dirty="0">
              <a:latin typeface="+mj-lt"/>
              <a:ea typeface="+mj-lt"/>
              <a:sym typeface="+mn-ea"/>
            </a:endParaRPr>
          </a:p>
        </p:txBody>
      </p:sp>
      <p:graphicFrame>
        <p:nvGraphicFramePr>
          <p:cNvPr id="2" name="表格 1"/>
          <p:cNvGraphicFramePr/>
          <p:nvPr>
            <p:custDataLst>
              <p:tags r:id="rId1"/>
            </p:custDataLst>
          </p:nvPr>
        </p:nvGraphicFramePr>
        <p:xfrm>
          <a:off x="418465" y="770255"/>
          <a:ext cx="8481060" cy="3811270"/>
        </p:xfrm>
        <a:graphic>
          <a:graphicData uri="http://schemas.openxmlformats.org/drawingml/2006/table">
            <a:tbl>
              <a:tblPr firstRow="1" bandRow="1">
                <a:tableStyleId>{5C22544A-7EE6-4342-B048-85BDC9FD1C3A}</a:tableStyleId>
              </a:tblPr>
              <a:tblGrid>
                <a:gridCol w="2120265"/>
                <a:gridCol w="2120265"/>
                <a:gridCol w="2120265"/>
                <a:gridCol w="2120265"/>
              </a:tblGrid>
              <a:tr h="331470">
                <a:tc>
                  <a:txBody>
                    <a:bodyPr/>
                    <a:p>
                      <a:pPr algn="ctr">
                        <a:buNone/>
                      </a:pPr>
                      <a:r>
                        <a:rPr lang="zh-CN" altLang="en-US" sz="1400">
                          <a:solidFill>
                            <a:srgbClr val="646464"/>
                          </a:solidFill>
                        </a:rPr>
                        <a:t>离散化方法</a:t>
                      </a:r>
                      <a:endParaRPr lang="zh-CN" altLang="en-US" sz="1400">
                        <a:solidFill>
                          <a:srgbClr val="646464"/>
                        </a:solidFill>
                      </a:endParaRPr>
                    </a:p>
                  </a:txBody>
                  <a:tcPr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p>
                      <a:pPr algn="ctr">
                        <a:buNone/>
                      </a:pPr>
                      <a:r>
                        <a:rPr lang="zh-CN" altLang="en-US" sz="1400">
                          <a:solidFill>
                            <a:srgbClr val="646464"/>
                          </a:solidFill>
                        </a:rPr>
                        <a:t>定义</a:t>
                      </a:r>
                      <a:endParaRPr lang="zh-CN" altLang="en-US" sz="1400">
                        <a:solidFill>
                          <a:srgbClr val="646464"/>
                        </a:solidFill>
                      </a:endParaRPr>
                    </a:p>
                  </a:txBody>
                  <a:tcPr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p>
                      <a:pPr algn="ctr">
                        <a:buNone/>
                      </a:pPr>
                      <a:r>
                        <a:rPr lang="zh-CN" altLang="en-US" sz="1400">
                          <a:solidFill>
                            <a:srgbClr val="646464"/>
                          </a:solidFill>
                        </a:rPr>
                        <a:t>优势</a:t>
                      </a:r>
                      <a:endParaRPr lang="zh-CN" altLang="en-US" sz="1400">
                        <a:solidFill>
                          <a:srgbClr val="646464"/>
                        </a:solidFill>
                      </a:endParaRPr>
                    </a:p>
                  </a:txBody>
                  <a:tcPr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p>
                      <a:pPr algn="ctr">
                        <a:buNone/>
                      </a:pPr>
                      <a:r>
                        <a:rPr lang="zh-CN" altLang="en-US" sz="1400">
                          <a:solidFill>
                            <a:srgbClr val="646464"/>
                          </a:solidFill>
                        </a:rPr>
                        <a:t>劣势</a:t>
                      </a:r>
                      <a:endParaRPr lang="zh-CN" altLang="en-US" sz="1400">
                        <a:solidFill>
                          <a:srgbClr val="646464"/>
                        </a:solidFill>
                      </a:endParaRPr>
                    </a:p>
                  </a:txBody>
                  <a:tcPr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r>
              <a:tr h="695960">
                <a:tc>
                  <a:txBody>
                    <a:bodyPr/>
                    <a:p>
                      <a:pPr algn="ctr">
                        <a:buNone/>
                      </a:pPr>
                      <a:r>
                        <a:rPr lang="zh-CN" altLang="en-US" sz="1400">
                          <a:solidFill>
                            <a:srgbClr val="646464"/>
                          </a:solidFill>
                        </a:rPr>
                        <a:t>等宽分箱</a:t>
                      </a:r>
                      <a:endParaRPr lang="zh-CN" altLang="en-US" sz="1400">
                        <a:solidFill>
                          <a:srgbClr val="646464"/>
                        </a:solidFill>
                      </a:endParaRPr>
                    </a:p>
                  </a:txBody>
                  <a:tcPr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p>
                      <a:pPr algn="ctr">
                        <a:buNone/>
                      </a:pPr>
                      <a:r>
                        <a:rPr lang="zh-CN" altLang="en-US" sz="1400">
                          <a:solidFill>
                            <a:srgbClr val="404040"/>
                          </a:solidFill>
                        </a:rPr>
                        <a:t>把特征分入相同宽度的箱体内</a:t>
                      </a: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p>
                      <a:pPr algn="ctr">
                        <a:buNone/>
                      </a:pP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p>
                      <a:pPr algn="ctr">
                        <a:buNone/>
                      </a:pPr>
                      <a:r>
                        <a:rPr lang="zh-CN" altLang="en-US" sz="1400">
                          <a:solidFill>
                            <a:srgbClr val="404040"/>
                          </a:solidFill>
                        </a:rPr>
                        <a:t>对异常值敏感</a:t>
                      </a: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r>
              <a:tr h="695960">
                <a:tc>
                  <a:txBody>
                    <a:bodyPr/>
                    <a:p>
                      <a:pPr algn="ctr">
                        <a:buNone/>
                      </a:pPr>
                      <a:r>
                        <a:rPr lang="zh-CN" altLang="en-US" sz="1400">
                          <a:solidFill>
                            <a:srgbClr val="646464"/>
                          </a:solidFill>
                        </a:rPr>
                        <a:t>等频分箱</a:t>
                      </a:r>
                      <a:endParaRPr lang="zh-CN" altLang="en-US" sz="1400">
                        <a:solidFill>
                          <a:srgbClr val="646464"/>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algn="ctr">
                        <a:buNone/>
                      </a:pPr>
                      <a:r>
                        <a:rPr lang="zh-CN" altLang="en-US" sz="1400">
                          <a:solidFill>
                            <a:srgbClr val="404040"/>
                          </a:solidFill>
                        </a:rPr>
                        <a:t>把特征分数频数相等的箱体内，每个箱体样本数相等</a:t>
                      </a: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algn="ctr">
                        <a:buNone/>
                      </a:pP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algn="ctr">
                        <a:buNone/>
                      </a:pPr>
                      <a:r>
                        <a:rPr lang="zh-CN" altLang="en-US" sz="1400">
                          <a:solidFill>
                            <a:srgbClr val="404040"/>
                          </a:solidFill>
                        </a:rPr>
                        <a:t>需认为决定分箱数目</a:t>
                      </a: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695960">
                <a:tc>
                  <a:txBody>
                    <a:bodyPr/>
                    <a:p>
                      <a:pPr algn="ctr">
                        <a:buNone/>
                      </a:pPr>
                      <a:r>
                        <a:rPr lang="en-US" altLang="zh-CN" sz="1400">
                          <a:solidFill>
                            <a:srgbClr val="646464"/>
                          </a:solidFill>
                        </a:rPr>
                        <a:t>K-means</a:t>
                      </a:r>
                      <a:r>
                        <a:rPr lang="zh-CN" altLang="en-US" sz="1400">
                          <a:solidFill>
                            <a:srgbClr val="646464"/>
                          </a:solidFill>
                        </a:rPr>
                        <a:t>分箱</a:t>
                      </a:r>
                      <a:endParaRPr lang="zh-CN" altLang="en-US" sz="1400">
                        <a:solidFill>
                          <a:srgbClr val="646464"/>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algn="ctr">
                        <a:buNone/>
                      </a:pPr>
                      <a:r>
                        <a:rPr lang="zh-CN" altLang="en-US" sz="1400">
                          <a:solidFill>
                            <a:srgbClr val="404040"/>
                          </a:solidFill>
                        </a:rPr>
                        <a:t>利用</a:t>
                      </a:r>
                      <a:r>
                        <a:rPr lang="en-US" altLang="zh-CN" sz="1400">
                          <a:solidFill>
                            <a:srgbClr val="404040"/>
                          </a:solidFill>
                        </a:rPr>
                        <a:t>k-means</a:t>
                      </a:r>
                      <a:r>
                        <a:rPr lang="zh-CN" altLang="en-US" sz="1400">
                          <a:solidFill>
                            <a:srgbClr val="404040"/>
                          </a:solidFill>
                        </a:rPr>
                        <a:t>聚类方法，把样本划分到相似的簇</a:t>
                      </a: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algn="ctr">
                        <a:buNone/>
                      </a:pP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algn="ctr">
                        <a:buNone/>
                      </a:pPr>
                      <a:r>
                        <a:rPr lang="en-US" altLang="zh-CN" sz="1400">
                          <a:solidFill>
                            <a:srgbClr val="404040"/>
                          </a:solidFill>
                        </a:rPr>
                        <a:t>k</a:t>
                      </a:r>
                      <a:r>
                        <a:rPr lang="zh-CN" altLang="en-US" sz="1400">
                          <a:solidFill>
                            <a:srgbClr val="404040"/>
                          </a:solidFill>
                        </a:rPr>
                        <a:t>的选择依赖于人</a:t>
                      </a: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695960">
                <a:tc>
                  <a:txBody>
                    <a:bodyPr/>
                    <a:p>
                      <a:pPr algn="ctr">
                        <a:buNone/>
                      </a:pPr>
                      <a:r>
                        <a:rPr lang="zh-CN" altLang="en-US" sz="1400">
                          <a:solidFill>
                            <a:srgbClr val="646464"/>
                          </a:solidFill>
                        </a:rPr>
                        <a:t>利用决策树分箱</a:t>
                      </a:r>
                      <a:endParaRPr lang="zh-CN" altLang="en-US" sz="1400">
                        <a:solidFill>
                          <a:srgbClr val="646464"/>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algn="ctr">
                        <a:buNone/>
                      </a:pPr>
                      <a:r>
                        <a:rPr lang="zh-CN" altLang="en-US" sz="1400">
                          <a:solidFill>
                            <a:srgbClr val="404040"/>
                          </a:solidFill>
                        </a:rPr>
                        <a:t>同决策树原理一样，最小化熵或</a:t>
                      </a:r>
                      <a:r>
                        <a:rPr lang="en-US" altLang="zh-CN" sz="1400">
                          <a:solidFill>
                            <a:srgbClr val="404040"/>
                          </a:solidFill>
                        </a:rPr>
                        <a:t>Gini</a:t>
                      </a:r>
                      <a:r>
                        <a:rPr lang="zh-CN" altLang="en-US" sz="1400">
                          <a:solidFill>
                            <a:srgbClr val="404040"/>
                          </a:solidFill>
                        </a:rPr>
                        <a:t>指数，达到分箱效果</a:t>
                      </a: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algn="ctr">
                        <a:buNone/>
                      </a:pPr>
                      <a:r>
                        <a:rPr lang="zh-CN" altLang="en-US" sz="1400">
                          <a:solidFill>
                            <a:srgbClr val="404040"/>
                          </a:solidFill>
                        </a:rPr>
                        <a:t>同一个箱体内样本具有相似性，离散后与标签有单调关系</a:t>
                      </a: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algn="ctr">
                        <a:buNone/>
                      </a:pPr>
                      <a:r>
                        <a:rPr lang="zh-CN" altLang="en-US" sz="1400">
                          <a:solidFill>
                            <a:srgbClr val="404040"/>
                          </a:solidFill>
                        </a:rPr>
                        <a:t>可能引起过拟合，需人工指定树的参数</a:t>
                      </a: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695960">
                <a:tc>
                  <a:txBody>
                    <a:bodyPr/>
                    <a:p>
                      <a:pPr algn="ctr">
                        <a:buNone/>
                      </a:pPr>
                      <a:r>
                        <a:rPr lang="zh-CN" altLang="en-US" sz="1400">
                          <a:solidFill>
                            <a:srgbClr val="646464"/>
                          </a:solidFill>
                        </a:rPr>
                        <a:t>卡方分箱</a:t>
                      </a:r>
                      <a:endParaRPr lang="zh-CN" altLang="en-US" sz="1400">
                        <a:solidFill>
                          <a:srgbClr val="646464"/>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FFFFF"/>
                    </a:solidFill>
                  </a:tcPr>
                </a:tc>
                <a:tc>
                  <a:txBody>
                    <a:bodyPr/>
                    <a:p>
                      <a:pPr algn="ctr">
                        <a:buNone/>
                      </a:pPr>
                      <a:r>
                        <a:rPr lang="zh-CN" altLang="en-US" sz="1400">
                          <a:solidFill>
                            <a:srgbClr val="404040"/>
                          </a:solidFill>
                        </a:rPr>
                        <a:t>自底向上的有监督分箱法，通过卡方值决定相邻</a:t>
                      </a:r>
                      <a:r>
                        <a:rPr lang="en-US" altLang="zh-CN" sz="1400">
                          <a:solidFill>
                            <a:srgbClr val="404040"/>
                          </a:solidFill>
                        </a:rPr>
                        <a:t>bins</a:t>
                      </a:r>
                      <a:r>
                        <a:rPr lang="zh-CN" altLang="en-US" sz="1400">
                          <a:solidFill>
                            <a:srgbClr val="404040"/>
                          </a:solidFill>
                        </a:rPr>
                        <a:t>是否合并</a:t>
                      </a: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FFFFF"/>
                    </a:solidFill>
                  </a:tcPr>
                </a:tc>
                <a:tc>
                  <a:txBody>
                    <a:bodyPr/>
                    <a:p>
                      <a:pPr algn="ctr">
                        <a:buNone/>
                      </a:pP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FFFFF"/>
                    </a:solidFill>
                  </a:tcPr>
                </a:tc>
                <a:tc>
                  <a:txBody>
                    <a:bodyPr/>
                    <a:p>
                      <a:pPr algn="ctr">
                        <a:buNone/>
                      </a:pPr>
                      <a:endParaRPr lang="zh-CN" altLang="en-US" sz="1400">
                        <a:solidFill>
                          <a:srgbClr val="404040"/>
                        </a:solidFill>
                      </a:endParaRPr>
                    </a:p>
                  </a:txBody>
                  <a:tcPr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FFFFF"/>
                    </a:solidFill>
                  </a:tcPr>
                </a:tc>
              </a:tr>
            </a:tbl>
          </a:graphicData>
        </a:graphic>
      </p:graphicFrame>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000" b="1" dirty="0">
                <a:latin typeface="+mj-lt"/>
                <a:ea typeface="+mj-lt"/>
                <a:sym typeface="+mn-ea"/>
              </a:rPr>
              <a:t>决策树分箱</a:t>
            </a:r>
            <a:endParaRPr lang="zh-CN" altLang="en-US" sz="2000" b="1" dirty="0">
              <a:latin typeface="+mj-lt"/>
              <a:ea typeface="+mj-lt"/>
              <a:sym typeface="+mn-ea"/>
            </a:endParaRPr>
          </a:p>
        </p:txBody>
      </p:sp>
      <p:sp>
        <p:nvSpPr>
          <p:cNvPr id="3" name="文本框 2"/>
          <p:cNvSpPr txBox="1"/>
          <p:nvPr/>
        </p:nvSpPr>
        <p:spPr>
          <a:xfrm>
            <a:off x="414655" y="628650"/>
            <a:ext cx="2760980" cy="521970"/>
          </a:xfrm>
          <a:prstGeom prst="rect">
            <a:avLst/>
          </a:prstGeom>
          <a:noFill/>
        </p:spPr>
        <p:txBody>
          <a:bodyPr wrap="none" rtlCol="0">
            <a:spAutoFit/>
          </a:bodyPr>
          <a:p>
            <a:r>
              <a:rPr lang="zh-CN" altLang="en-US" sz="1400"/>
              <a:t>我们以</a:t>
            </a:r>
            <a:r>
              <a:rPr lang="en-US" altLang="zh-CN" sz="1400"/>
              <a:t>age</a:t>
            </a:r>
            <a:r>
              <a:rPr lang="zh-CN" altLang="en-US" sz="1400"/>
              <a:t>为例，试验二叉树分箱</a:t>
            </a:r>
            <a:endParaRPr lang="zh-CN" altLang="en-US" sz="1400"/>
          </a:p>
          <a:p>
            <a:r>
              <a:rPr lang="zh-CN" altLang="en-US" sz="1400"/>
              <a:t>的结果</a:t>
            </a:r>
            <a:endParaRPr lang="zh-CN" altLang="en-US" sz="1400"/>
          </a:p>
        </p:txBody>
      </p:sp>
      <p:pic>
        <p:nvPicPr>
          <p:cNvPr id="5" name="图片 4"/>
          <p:cNvPicPr>
            <a:picLocks noChangeAspect="1"/>
          </p:cNvPicPr>
          <p:nvPr/>
        </p:nvPicPr>
        <p:blipFill>
          <a:blip r:embed="rId1"/>
          <a:stretch>
            <a:fillRect/>
          </a:stretch>
        </p:blipFill>
        <p:spPr>
          <a:xfrm>
            <a:off x="414655" y="1450340"/>
            <a:ext cx="2714625" cy="2125980"/>
          </a:xfrm>
          <a:prstGeom prst="rect">
            <a:avLst/>
          </a:prstGeom>
        </p:spPr>
      </p:pic>
      <p:sp>
        <p:nvSpPr>
          <p:cNvPr id="6" name="文本框 5"/>
          <p:cNvSpPr txBox="1"/>
          <p:nvPr/>
        </p:nvSpPr>
        <p:spPr>
          <a:xfrm>
            <a:off x="501650" y="3975100"/>
            <a:ext cx="4450080" cy="306705"/>
          </a:xfrm>
          <a:prstGeom prst="rect">
            <a:avLst/>
          </a:prstGeom>
          <a:noFill/>
        </p:spPr>
        <p:txBody>
          <a:bodyPr wrap="none" rtlCol="0">
            <a:spAutoFit/>
          </a:bodyPr>
          <a:p>
            <a:r>
              <a:rPr lang="zh-CN" altLang="en-US" sz="1400"/>
              <a:t>设置树的深度为</a:t>
            </a:r>
            <a:r>
              <a:rPr lang="en-US" altLang="zh-CN" sz="1400"/>
              <a:t>3</a:t>
            </a:r>
            <a:r>
              <a:rPr lang="zh-CN" altLang="en-US" sz="1400"/>
              <a:t>，最后分为</a:t>
            </a:r>
            <a:r>
              <a:rPr lang="en-US" altLang="zh-CN" sz="1400"/>
              <a:t>8</a:t>
            </a:r>
            <a:r>
              <a:rPr lang="zh-CN" altLang="en-US" sz="1400"/>
              <a:t>箱，每箱的风险概率如下</a:t>
            </a:r>
            <a:endParaRPr lang="zh-CN" altLang="en-US" sz="1400"/>
          </a:p>
        </p:txBody>
      </p:sp>
      <p:pic>
        <p:nvPicPr>
          <p:cNvPr id="7" name="图片 6"/>
          <p:cNvPicPr>
            <a:picLocks noChangeAspect="1"/>
          </p:cNvPicPr>
          <p:nvPr/>
        </p:nvPicPr>
        <p:blipFill>
          <a:blip r:embed="rId2"/>
          <a:stretch>
            <a:fillRect/>
          </a:stretch>
        </p:blipFill>
        <p:spPr>
          <a:xfrm>
            <a:off x="414655" y="4281805"/>
            <a:ext cx="4886960" cy="775970"/>
          </a:xfrm>
          <a:prstGeom prst="rect">
            <a:avLst/>
          </a:prstGeom>
        </p:spPr>
      </p:pic>
      <p:sp>
        <p:nvSpPr>
          <p:cNvPr id="9" name="文本框 8"/>
          <p:cNvSpPr txBox="1"/>
          <p:nvPr/>
        </p:nvSpPr>
        <p:spPr>
          <a:xfrm>
            <a:off x="3674110" y="687070"/>
            <a:ext cx="1293495" cy="306705"/>
          </a:xfrm>
          <a:prstGeom prst="rect">
            <a:avLst/>
          </a:prstGeom>
          <a:noFill/>
        </p:spPr>
        <p:txBody>
          <a:bodyPr wrap="square" rtlCol="0">
            <a:spAutoFit/>
          </a:bodyPr>
          <a:p>
            <a:r>
              <a:rPr lang="zh-CN" altLang="en-US" sz="1400"/>
              <a:t>每箱的样本数</a:t>
            </a:r>
            <a:endParaRPr lang="zh-CN" altLang="en-US" sz="1400"/>
          </a:p>
        </p:txBody>
      </p:sp>
      <p:pic>
        <p:nvPicPr>
          <p:cNvPr id="11" name="图片 10"/>
          <p:cNvPicPr>
            <a:picLocks noChangeAspect="1"/>
          </p:cNvPicPr>
          <p:nvPr/>
        </p:nvPicPr>
        <p:blipFill>
          <a:blip r:embed="rId3"/>
          <a:stretch>
            <a:fillRect/>
          </a:stretch>
        </p:blipFill>
        <p:spPr>
          <a:xfrm>
            <a:off x="2898775" y="1239520"/>
            <a:ext cx="3975100" cy="2336800"/>
          </a:xfrm>
          <a:prstGeom prst="rect">
            <a:avLst/>
          </a:prstGeom>
        </p:spPr>
      </p:pic>
      <p:pic>
        <p:nvPicPr>
          <p:cNvPr id="12" name="图片 11"/>
          <p:cNvPicPr>
            <a:picLocks noChangeAspect="1"/>
          </p:cNvPicPr>
          <p:nvPr/>
        </p:nvPicPr>
        <p:blipFill>
          <a:blip r:embed="rId4"/>
          <a:stretch>
            <a:fillRect/>
          </a:stretch>
        </p:blipFill>
        <p:spPr>
          <a:xfrm>
            <a:off x="6943090" y="972820"/>
            <a:ext cx="1701800" cy="2603500"/>
          </a:xfrm>
          <a:prstGeom prst="rect">
            <a:avLst/>
          </a:prstGeom>
        </p:spPr>
      </p:pic>
      <p:sp>
        <p:nvSpPr>
          <p:cNvPr id="13" name="文本框 12"/>
          <p:cNvSpPr txBox="1"/>
          <p:nvPr/>
        </p:nvSpPr>
        <p:spPr>
          <a:xfrm>
            <a:off x="6943090" y="687070"/>
            <a:ext cx="1816735" cy="521970"/>
          </a:xfrm>
          <a:prstGeom prst="rect">
            <a:avLst/>
          </a:prstGeom>
          <a:noFill/>
        </p:spPr>
        <p:txBody>
          <a:bodyPr wrap="square" rtlCol="0">
            <a:spAutoFit/>
          </a:bodyPr>
          <a:p>
            <a:r>
              <a:rPr lang="zh-CN" altLang="en-US" sz="1400">
                <a:sym typeface="+mn-ea"/>
              </a:rPr>
              <a:t>每箱取值范围</a:t>
            </a:r>
            <a:endParaRPr lang="zh-CN" altLang="en-US" sz="1400"/>
          </a:p>
          <a:p>
            <a:endParaRPr lang="zh-CN" altLang="en-US" sz="140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000" b="1" dirty="0">
                <a:latin typeface="+mj-lt"/>
                <a:ea typeface="+mj-lt"/>
                <a:sym typeface="+mn-ea"/>
              </a:rPr>
              <a:t>决策树分箱</a:t>
            </a:r>
            <a:endParaRPr lang="zh-CN" altLang="en-US" sz="2000" b="1" dirty="0">
              <a:latin typeface="+mj-lt"/>
              <a:ea typeface="+mj-lt"/>
              <a:sym typeface="+mn-ea"/>
            </a:endParaRPr>
          </a:p>
        </p:txBody>
      </p:sp>
      <p:pic>
        <p:nvPicPr>
          <p:cNvPr id="2" name="图片 1"/>
          <p:cNvPicPr>
            <a:picLocks noChangeAspect="1"/>
          </p:cNvPicPr>
          <p:nvPr/>
        </p:nvPicPr>
        <p:blipFill>
          <a:blip r:embed="rId1"/>
          <a:stretch>
            <a:fillRect/>
          </a:stretch>
        </p:blipFill>
        <p:spPr>
          <a:xfrm>
            <a:off x="77470" y="778510"/>
            <a:ext cx="8832215" cy="317563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en-US" altLang="zh-CN" sz="2000" b="1" dirty="0">
                <a:latin typeface="+mj-lt"/>
                <a:ea typeface="+mj-lt"/>
                <a:sym typeface="+mn-ea"/>
              </a:rPr>
              <a:t>K-means</a:t>
            </a:r>
            <a:r>
              <a:rPr lang="zh-CN" altLang="en-US" sz="2000" b="1" dirty="0">
                <a:latin typeface="+mj-lt"/>
                <a:ea typeface="+mj-lt"/>
                <a:sym typeface="+mn-ea"/>
              </a:rPr>
              <a:t>分箱</a:t>
            </a:r>
            <a:endParaRPr lang="zh-CN" altLang="en-US" sz="2000" b="1" dirty="0">
              <a:latin typeface="+mj-lt"/>
              <a:ea typeface="+mj-lt"/>
              <a:sym typeface="+mn-ea"/>
            </a:endParaRPr>
          </a:p>
        </p:txBody>
      </p:sp>
      <p:sp>
        <p:nvSpPr>
          <p:cNvPr id="3" name="文本框 2"/>
          <p:cNvSpPr txBox="1"/>
          <p:nvPr/>
        </p:nvSpPr>
        <p:spPr>
          <a:xfrm>
            <a:off x="486410" y="772795"/>
            <a:ext cx="2938780" cy="306705"/>
          </a:xfrm>
          <a:prstGeom prst="rect">
            <a:avLst/>
          </a:prstGeom>
          <a:noFill/>
        </p:spPr>
        <p:txBody>
          <a:bodyPr wrap="none" rtlCol="0">
            <a:spAutoFit/>
          </a:bodyPr>
          <a:p>
            <a:r>
              <a:rPr lang="zh-CN" altLang="en-US" sz="1400"/>
              <a:t>同样使用</a:t>
            </a:r>
            <a:r>
              <a:rPr lang="en-US" altLang="zh-CN" sz="1400"/>
              <a:t>k-means</a:t>
            </a:r>
            <a:r>
              <a:rPr lang="zh-CN" altLang="en-US" sz="1400"/>
              <a:t>方法把</a:t>
            </a:r>
            <a:r>
              <a:rPr lang="en-US" altLang="zh-CN" sz="1400"/>
              <a:t>age</a:t>
            </a:r>
            <a:r>
              <a:rPr lang="zh-CN" altLang="en-US" sz="1400"/>
              <a:t>分为</a:t>
            </a:r>
            <a:r>
              <a:rPr lang="en-US" altLang="zh-CN" sz="1400"/>
              <a:t>8</a:t>
            </a:r>
            <a:r>
              <a:rPr lang="zh-CN" altLang="en-US" sz="1400"/>
              <a:t>箱</a:t>
            </a:r>
            <a:endParaRPr lang="zh-CN" altLang="en-US" sz="1400"/>
          </a:p>
        </p:txBody>
      </p:sp>
      <p:pic>
        <p:nvPicPr>
          <p:cNvPr id="6" name="图片 5"/>
          <p:cNvPicPr>
            <a:picLocks noChangeAspect="1"/>
          </p:cNvPicPr>
          <p:nvPr/>
        </p:nvPicPr>
        <p:blipFill>
          <a:blip r:embed="rId1"/>
          <a:stretch>
            <a:fillRect/>
          </a:stretch>
        </p:blipFill>
        <p:spPr>
          <a:xfrm>
            <a:off x="222250" y="1982470"/>
            <a:ext cx="4083050" cy="2895600"/>
          </a:xfrm>
          <a:prstGeom prst="rect">
            <a:avLst/>
          </a:prstGeom>
        </p:spPr>
      </p:pic>
      <p:sp>
        <p:nvSpPr>
          <p:cNvPr id="8" name="文本框 7"/>
          <p:cNvSpPr txBox="1"/>
          <p:nvPr/>
        </p:nvSpPr>
        <p:spPr>
          <a:xfrm>
            <a:off x="1013460" y="1310005"/>
            <a:ext cx="1071880" cy="306705"/>
          </a:xfrm>
          <a:prstGeom prst="rect">
            <a:avLst/>
          </a:prstGeom>
          <a:noFill/>
        </p:spPr>
        <p:txBody>
          <a:bodyPr wrap="none" rtlCol="0">
            <a:spAutoFit/>
          </a:bodyPr>
          <a:p>
            <a:r>
              <a:rPr lang="zh-CN" altLang="en-US" sz="1400"/>
              <a:t>每箱样本数</a:t>
            </a:r>
            <a:endParaRPr lang="zh-CN" altLang="en-US" sz="1400"/>
          </a:p>
        </p:txBody>
      </p:sp>
      <p:pic>
        <p:nvPicPr>
          <p:cNvPr id="9" name="图片 8"/>
          <p:cNvPicPr>
            <a:picLocks noChangeAspect="1"/>
          </p:cNvPicPr>
          <p:nvPr/>
        </p:nvPicPr>
        <p:blipFill>
          <a:blip r:embed="rId2"/>
          <a:stretch>
            <a:fillRect/>
          </a:stretch>
        </p:blipFill>
        <p:spPr>
          <a:xfrm>
            <a:off x="5501640" y="1487805"/>
            <a:ext cx="2205990" cy="2837815"/>
          </a:xfrm>
          <a:prstGeom prst="rect">
            <a:avLst/>
          </a:prstGeom>
        </p:spPr>
      </p:pic>
      <p:sp>
        <p:nvSpPr>
          <p:cNvPr id="10" name="文本框 9"/>
          <p:cNvSpPr txBox="1"/>
          <p:nvPr/>
        </p:nvSpPr>
        <p:spPr>
          <a:xfrm>
            <a:off x="5501640" y="1310005"/>
            <a:ext cx="1249680" cy="306705"/>
          </a:xfrm>
          <a:prstGeom prst="rect">
            <a:avLst/>
          </a:prstGeom>
          <a:noFill/>
        </p:spPr>
        <p:txBody>
          <a:bodyPr wrap="none" rtlCol="0">
            <a:spAutoFit/>
          </a:bodyPr>
          <a:p>
            <a:r>
              <a:rPr lang="zh-CN" altLang="en-US" sz="1400"/>
              <a:t>每箱取值范围</a:t>
            </a:r>
            <a:endParaRPr lang="zh-CN" altLang="en-US" sz="140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en-US" altLang="zh-CN" sz="2000" b="1" dirty="0">
                <a:latin typeface="+mj-lt"/>
                <a:ea typeface="+mj-lt"/>
                <a:sym typeface="+mn-ea"/>
              </a:rPr>
              <a:t>K-means</a:t>
            </a:r>
            <a:r>
              <a:rPr lang="zh-CN" altLang="en-US" sz="2000" b="1" dirty="0">
                <a:latin typeface="+mj-lt"/>
                <a:ea typeface="+mj-lt"/>
                <a:sym typeface="+mn-ea"/>
              </a:rPr>
              <a:t>与决策树比较</a:t>
            </a:r>
            <a:endParaRPr lang="zh-CN" altLang="en-US" sz="2000" b="1" dirty="0">
              <a:latin typeface="+mj-lt"/>
              <a:ea typeface="+mj-lt"/>
              <a:sym typeface="+mn-ea"/>
            </a:endParaRPr>
          </a:p>
        </p:txBody>
      </p:sp>
      <p:sp>
        <p:nvSpPr>
          <p:cNvPr id="3" name="文本框 2"/>
          <p:cNvSpPr txBox="1"/>
          <p:nvPr/>
        </p:nvSpPr>
        <p:spPr>
          <a:xfrm>
            <a:off x="486410" y="772795"/>
            <a:ext cx="6494780" cy="306705"/>
          </a:xfrm>
          <a:prstGeom prst="rect">
            <a:avLst/>
          </a:prstGeom>
          <a:noFill/>
        </p:spPr>
        <p:txBody>
          <a:bodyPr wrap="none" rtlCol="0">
            <a:spAutoFit/>
          </a:bodyPr>
          <a:p>
            <a:r>
              <a:rPr lang="zh-CN" sz="1400"/>
              <a:t>对比分箱后每箱风险概率，决策树与标签形成单调关系，而</a:t>
            </a:r>
            <a:r>
              <a:rPr lang="en-US" altLang="zh-CN" sz="1400"/>
              <a:t>k-means</a:t>
            </a:r>
            <a:r>
              <a:rPr lang="zh-CN" altLang="en-US" sz="1400"/>
              <a:t>没有这个效果</a:t>
            </a:r>
            <a:endParaRPr lang="zh-CN" altLang="en-US" sz="1400"/>
          </a:p>
        </p:txBody>
      </p:sp>
      <p:sp>
        <p:nvSpPr>
          <p:cNvPr id="8" name="文本框 7"/>
          <p:cNvSpPr txBox="1"/>
          <p:nvPr/>
        </p:nvSpPr>
        <p:spPr>
          <a:xfrm>
            <a:off x="2018665" y="1379220"/>
            <a:ext cx="1071880" cy="306705"/>
          </a:xfrm>
          <a:prstGeom prst="rect">
            <a:avLst/>
          </a:prstGeom>
          <a:noFill/>
        </p:spPr>
        <p:txBody>
          <a:bodyPr wrap="none" rtlCol="0">
            <a:spAutoFit/>
          </a:bodyPr>
          <a:p>
            <a:r>
              <a:rPr lang="zh-CN" altLang="en-US" sz="1400"/>
              <a:t>决策树分箱</a:t>
            </a:r>
            <a:endParaRPr lang="zh-CN" altLang="en-US" sz="1400"/>
          </a:p>
        </p:txBody>
      </p:sp>
      <p:sp>
        <p:nvSpPr>
          <p:cNvPr id="10" name="文本框 9"/>
          <p:cNvSpPr txBox="1"/>
          <p:nvPr/>
        </p:nvSpPr>
        <p:spPr>
          <a:xfrm>
            <a:off x="6463665" y="1379220"/>
            <a:ext cx="1160780" cy="306705"/>
          </a:xfrm>
          <a:prstGeom prst="rect">
            <a:avLst/>
          </a:prstGeom>
          <a:noFill/>
        </p:spPr>
        <p:txBody>
          <a:bodyPr wrap="none" rtlCol="0">
            <a:spAutoFit/>
          </a:bodyPr>
          <a:p>
            <a:r>
              <a:rPr lang="en-US" altLang="zh-CN" sz="1400"/>
              <a:t>k-means</a:t>
            </a:r>
            <a:r>
              <a:rPr lang="zh-CN" altLang="en-US" sz="1400"/>
              <a:t>分箱</a:t>
            </a:r>
            <a:endParaRPr lang="zh-CN" altLang="en-US" sz="1400"/>
          </a:p>
        </p:txBody>
      </p:sp>
      <p:pic>
        <p:nvPicPr>
          <p:cNvPr id="2" name="图片 1"/>
          <p:cNvPicPr>
            <a:picLocks noChangeAspect="1"/>
          </p:cNvPicPr>
          <p:nvPr/>
        </p:nvPicPr>
        <p:blipFill>
          <a:blip r:embed="rId1"/>
          <a:stretch>
            <a:fillRect/>
          </a:stretch>
        </p:blipFill>
        <p:spPr>
          <a:xfrm>
            <a:off x="558800" y="1819275"/>
            <a:ext cx="3727450" cy="2336800"/>
          </a:xfrm>
          <a:prstGeom prst="rect">
            <a:avLst/>
          </a:prstGeom>
        </p:spPr>
      </p:pic>
      <p:pic>
        <p:nvPicPr>
          <p:cNvPr id="7" name="图片 6"/>
          <p:cNvPicPr>
            <a:picLocks noChangeAspect="1"/>
          </p:cNvPicPr>
          <p:nvPr/>
        </p:nvPicPr>
        <p:blipFill>
          <a:blip r:embed="rId2"/>
          <a:stretch>
            <a:fillRect/>
          </a:stretch>
        </p:blipFill>
        <p:spPr>
          <a:xfrm>
            <a:off x="4997450" y="1958975"/>
            <a:ext cx="3638550" cy="219710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sz="2000" b="1" dirty="0">
                <a:latin typeface="+mj-lt"/>
                <a:ea typeface="+mj-lt"/>
                <a:sym typeface="+mn-ea"/>
              </a:rPr>
              <a:t>特征衍生</a:t>
            </a:r>
            <a:endParaRPr lang="zh-CN" sz="2000" b="1" dirty="0">
              <a:latin typeface="+mj-lt"/>
              <a:ea typeface="+mj-lt"/>
              <a:sym typeface="+mn-ea"/>
            </a:endParaRPr>
          </a:p>
        </p:txBody>
      </p:sp>
      <p:graphicFrame>
        <p:nvGraphicFramePr>
          <p:cNvPr id="5" name="表格 4"/>
          <p:cNvGraphicFramePr/>
          <p:nvPr>
            <p:custDataLst>
              <p:tags r:id="rId1"/>
            </p:custDataLst>
          </p:nvPr>
        </p:nvGraphicFramePr>
        <p:xfrm>
          <a:off x="432435" y="909320"/>
          <a:ext cx="8513445" cy="4004310"/>
        </p:xfrm>
        <a:graphic>
          <a:graphicData uri="http://schemas.openxmlformats.org/drawingml/2006/table">
            <a:tbl>
              <a:tblPr firstRow="1" bandRow="1">
                <a:tableStyleId>{5C22544A-7EE6-4342-B048-85BDC9FD1C3A}</a:tableStyleId>
              </a:tblPr>
              <a:tblGrid>
                <a:gridCol w="2837815"/>
                <a:gridCol w="5675630"/>
              </a:tblGrid>
              <a:tr h="510540">
                <a:tc>
                  <a:txBody>
                    <a:bodyPr/>
                    <a:p>
                      <a:pPr algn="ctr">
                        <a:buNone/>
                      </a:pPr>
                      <a:r>
                        <a:rPr lang="zh-CN" altLang="en-US" sz="1400">
                          <a:solidFill>
                            <a:schemeClr val="tx1"/>
                          </a:solidFill>
                        </a:rPr>
                        <a:t>定义</a:t>
                      </a:r>
                      <a:endParaRPr lang="zh-CN" altLang="en-US" sz="1400">
                        <a:solidFill>
                          <a:schemeClr val="tx1"/>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chemeClr val="bg2">
                        <a:lumMod val="75000"/>
                      </a:schemeClr>
                    </a:solidFill>
                  </a:tcPr>
                </a:tc>
                <a:tc>
                  <a:txBody>
                    <a:bodyPr/>
                    <a:p>
                      <a:pPr algn="ctr">
                        <a:buNone/>
                      </a:pPr>
                      <a:r>
                        <a:rPr lang="zh-CN" altLang="en-US" sz="1400">
                          <a:solidFill>
                            <a:schemeClr val="tx1"/>
                          </a:solidFill>
                        </a:rPr>
                        <a:t>具体方法</a:t>
                      </a:r>
                      <a:endParaRPr lang="zh-CN" altLang="en-US" sz="1400">
                        <a:solidFill>
                          <a:schemeClr val="tx1"/>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chemeClr val="bg2">
                        <a:lumMod val="75000"/>
                      </a:schemeClr>
                    </a:solidFill>
                  </a:tcPr>
                </a:tc>
              </a:tr>
              <a:tr h="938530">
                <a:tc>
                  <a:txBody>
                    <a:bodyPr/>
                    <a:p>
                      <a:pPr algn="ctr">
                        <a:buNone/>
                      </a:pPr>
                      <a:r>
                        <a:rPr lang="zh-CN" altLang="en-US">
                          <a:solidFill>
                            <a:schemeClr val="tx1"/>
                          </a:solidFill>
                        </a:rPr>
                        <a:t>单特征统计信息</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a:txBody>
                    <a:bodyPr/>
                    <a:p>
                      <a:pPr algn="ctr">
                        <a:buNone/>
                      </a:pPr>
                      <a:r>
                        <a:rPr lang="zh-CN" altLang="en-US">
                          <a:solidFill>
                            <a:schemeClr val="tx1"/>
                          </a:solidFill>
                        </a:rPr>
                        <a:t>count/sum</a:t>
                      </a:r>
                      <a:endParaRPr lang="zh-CN" altLang="en-US">
                        <a:solidFill>
                          <a:schemeClr val="tx1"/>
                        </a:solidFill>
                      </a:endParaRPr>
                    </a:p>
                    <a:p>
                      <a:pPr algn="ctr">
                        <a:buNone/>
                      </a:pPr>
                      <a:r>
                        <a:rPr lang="zh-CN" altLang="en-US">
                          <a:solidFill>
                            <a:schemeClr val="tx1"/>
                          </a:solidFill>
                        </a:rPr>
                        <a:t>average/median/mode</a:t>
                      </a:r>
                      <a:endParaRPr lang="zh-CN" altLang="en-US">
                        <a:solidFill>
                          <a:schemeClr val="tx1"/>
                        </a:solidFill>
                      </a:endParaRPr>
                    </a:p>
                    <a:p>
                      <a:pPr algn="ctr">
                        <a:buNone/>
                      </a:pPr>
                      <a:r>
                        <a:rPr lang="zh-CN" altLang="en-US">
                          <a:solidFill>
                            <a:schemeClr val="tx1"/>
                          </a:solidFill>
                        </a:rPr>
                        <a:t>max/min/stddev/variance/range/IQR/Coefficient of Variation</a:t>
                      </a:r>
                      <a:endParaRPr lang="zh-CN" altLang="en-US">
                        <a:solidFill>
                          <a:schemeClr val="tx1"/>
                        </a:solidFill>
                      </a:endParaRPr>
                    </a:p>
                    <a:p>
                      <a:pPr algn="ctr">
                        <a:buNone/>
                      </a:pPr>
                      <a:r>
                        <a:rPr lang="zh-CN" altLang="en-US">
                          <a:solidFill>
                            <a:schemeClr val="tx1"/>
                          </a:solidFill>
                        </a:rPr>
                        <a:t>time span/interval</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r>
              <a:tr h="511175">
                <a:tc>
                  <a:txBody>
                    <a:bodyPr/>
                    <a:p>
                      <a:pPr algn="ctr">
                        <a:buNone/>
                      </a:pPr>
                      <a:r>
                        <a:rPr lang="zh-CN" altLang="en-US">
                          <a:solidFill>
                            <a:schemeClr val="tx1"/>
                          </a:solidFill>
                        </a:rPr>
                        <a:t>特征间交叉作用</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r>
                        <a:rPr lang="zh-CN" altLang="en-US">
                          <a:solidFill>
                            <a:schemeClr val="tx1"/>
                          </a:solidFill>
                        </a:rPr>
                        <a:t>连续值特征间相乘</a:t>
                      </a:r>
                      <a:endParaRPr lang="zh-CN" altLang="en-US">
                        <a:solidFill>
                          <a:schemeClr val="tx1"/>
                        </a:solidFill>
                      </a:endParaRPr>
                    </a:p>
                    <a:p>
                      <a:pPr algn="ctr">
                        <a:buNone/>
                      </a:pPr>
                      <a:r>
                        <a:rPr lang="zh-CN" altLang="en-US">
                          <a:solidFill>
                            <a:schemeClr val="tx1"/>
                          </a:solidFill>
                        </a:rPr>
                        <a:t>离散值特征间排列组合等等</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r>
              <a:tr h="511175">
                <a:tc>
                  <a:txBody>
                    <a:bodyPr/>
                    <a:p>
                      <a:pPr algn="ctr">
                        <a:buNone/>
                      </a:pPr>
                      <a:r>
                        <a:rPr lang="zh-CN" altLang="en-US">
                          <a:solidFill>
                            <a:schemeClr val="tx1"/>
                          </a:solidFill>
                        </a:rPr>
                        <a:t>特征间分组统计信息</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a:solidFill>
                            <a:schemeClr val="tx1"/>
                          </a:solidFill>
                        </a:rPr>
                        <a:t>例如每人持有卡数量，各地区人口平均数等</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r>
              <a:tr h="510540">
                <a:tc>
                  <a:txBody>
                    <a:bodyPr/>
                    <a:p>
                      <a:pPr algn="ctr">
                        <a:buNone/>
                      </a:pPr>
                      <a:r>
                        <a:rPr lang="zh-CN" altLang="en-US">
                          <a:solidFill>
                            <a:schemeClr val="tx1"/>
                          </a:solidFill>
                        </a:rPr>
                        <a:t>Polynomial特征</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r>
              <a:tr h="511810">
                <a:tc>
                  <a:txBody>
                    <a:bodyPr/>
                    <a:p>
                      <a:pPr algn="ctr">
                        <a:buNone/>
                      </a:pPr>
                      <a:r>
                        <a:rPr lang="zh-CN" altLang="en-US">
                          <a:solidFill>
                            <a:schemeClr val="tx1"/>
                          </a:solidFill>
                        </a:rPr>
                        <a:t>利用树模型学习特征</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a:solidFill>
                            <a:schemeClr val="tx1"/>
                          </a:solidFill>
                        </a:rPr>
                        <a:t>把根节点到叶节点每条路径当做一个特征，作为线性模型的输入</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r>
              <a:tr h="510540">
                <a:tc>
                  <a:txBody>
                    <a:bodyPr/>
                    <a:p>
                      <a:pPr algn="ctr">
                        <a:buNone/>
                      </a:pPr>
                      <a:r>
                        <a:rPr lang="zh-CN" altLang="en-US">
                          <a:solidFill>
                            <a:schemeClr val="tx1"/>
                          </a:solidFill>
                        </a:rPr>
                        <a:t>利用神经网络学习特征</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2F2F2"/>
                    </a:solidFill>
                  </a:tcPr>
                </a:tc>
                <a:tc>
                  <a:txBody>
                    <a:bodyPr/>
                    <a:p>
                      <a:pPr algn="ctr">
                        <a:buNone/>
                      </a:pPr>
                      <a:r>
                        <a:rPr lang="zh-CN" altLang="en-US">
                          <a:solidFill>
                            <a:schemeClr val="tx1"/>
                          </a:solidFill>
                        </a:rPr>
                        <a:t>如利用</a:t>
                      </a:r>
                      <a:r>
                        <a:rPr lang="en-US" altLang="zh-CN">
                          <a:solidFill>
                            <a:schemeClr val="tx1"/>
                          </a:solidFill>
                        </a:rPr>
                        <a:t>autoencoder</a:t>
                      </a:r>
                      <a:r>
                        <a:rPr lang="zh-CN" altLang="en-US">
                          <a:solidFill>
                            <a:schemeClr val="tx1"/>
                          </a:solidFill>
                        </a:rPr>
                        <a:t>等深度学习方法生成特征，特点是可解释性弱</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2F2F2"/>
                    </a:solidFill>
                  </a:tcPr>
                </a:tc>
              </a:tr>
            </a:tbl>
          </a:graphicData>
        </a:graphic>
      </p:graphicFrame>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sz="2000" b="1" dirty="0">
                <a:latin typeface="+mj-lt"/>
                <a:ea typeface="+mj-lt"/>
                <a:sym typeface="+mn-ea"/>
              </a:rPr>
              <a:t>利用</a:t>
            </a:r>
            <a:r>
              <a:rPr lang="en-US" altLang="zh-CN" sz="2000" b="1" dirty="0">
                <a:latin typeface="+mj-lt"/>
                <a:ea typeface="+mj-lt"/>
                <a:sym typeface="+mn-ea"/>
              </a:rPr>
              <a:t>GBDT</a:t>
            </a:r>
            <a:r>
              <a:rPr lang="zh-CN" altLang="en-US" sz="2000" b="1" dirty="0">
                <a:latin typeface="+mj-lt"/>
                <a:ea typeface="+mj-lt"/>
                <a:sym typeface="+mn-ea"/>
              </a:rPr>
              <a:t>衍生特征</a:t>
            </a:r>
            <a:endParaRPr lang="zh-CN" altLang="en-US" sz="2000" b="1" dirty="0">
              <a:latin typeface="+mj-lt"/>
              <a:ea typeface="+mj-lt"/>
              <a:sym typeface="+mn-ea"/>
            </a:endParaRPr>
          </a:p>
        </p:txBody>
      </p:sp>
      <p:sp>
        <p:nvSpPr>
          <p:cNvPr id="2" name="文本框 1"/>
          <p:cNvSpPr txBox="1"/>
          <p:nvPr/>
        </p:nvSpPr>
        <p:spPr>
          <a:xfrm>
            <a:off x="414655" y="1006475"/>
            <a:ext cx="8080375" cy="521970"/>
          </a:xfrm>
          <a:prstGeom prst="rect">
            <a:avLst/>
          </a:prstGeom>
          <a:noFill/>
        </p:spPr>
        <p:txBody>
          <a:bodyPr wrap="square" rtlCol="0">
            <a:spAutoFit/>
          </a:bodyPr>
          <a:p>
            <a:r>
              <a:rPr lang="zh-CN" altLang="en-US" sz="1400"/>
              <a:t>原理是利用</a:t>
            </a:r>
            <a:r>
              <a:rPr lang="en-US" altLang="zh-CN" sz="1400"/>
              <a:t>GBDT</a:t>
            </a:r>
            <a:r>
              <a:rPr lang="zh-CN" altLang="en-US" sz="1400"/>
              <a:t>生成树，构造的新特征取值是</a:t>
            </a:r>
            <a:r>
              <a:rPr lang="en-US" altLang="zh-CN" sz="1400"/>
              <a:t>0/1</a:t>
            </a:r>
            <a:r>
              <a:rPr lang="zh-CN" altLang="en-US" sz="1400"/>
              <a:t>的，对应于</a:t>
            </a:r>
            <a:r>
              <a:rPr lang="en-US" altLang="zh-CN" sz="1400"/>
              <a:t>GBDT</a:t>
            </a:r>
            <a:r>
              <a:rPr lang="zh-CN" altLang="en-US" sz="1400"/>
              <a:t>中的每个叶子结点，当样本点落在某个叶子节点上时，叶子结点对应位置取</a:t>
            </a:r>
            <a:r>
              <a:rPr lang="en-US" altLang="zh-CN" sz="1400"/>
              <a:t>1</a:t>
            </a:r>
            <a:r>
              <a:rPr lang="zh-CN" altLang="en-US" sz="1400"/>
              <a:t>，其他地方为</a:t>
            </a:r>
            <a:r>
              <a:rPr lang="en-US" altLang="zh-CN" sz="1400"/>
              <a:t>0</a:t>
            </a:r>
            <a:r>
              <a:rPr lang="zh-CN" altLang="en-US" sz="1400"/>
              <a:t>，新特征长度等于叶子结点数目</a:t>
            </a:r>
            <a:endParaRPr lang="zh-CN" altLang="en-US" sz="1400"/>
          </a:p>
        </p:txBody>
      </p:sp>
      <p:pic>
        <p:nvPicPr>
          <p:cNvPr id="7" name="图片 6"/>
          <p:cNvPicPr>
            <a:picLocks noChangeAspect="1"/>
          </p:cNvPicPr>
          <p:nvPr/>
        </p:nvPicPr>
        <p:blipFill>
          <a:blip r:embed="rId1"/>
          <a:stretch>
            <a:fillRect/>
          </a:stretch>
        </p:blipFill>
        <p:spPr>
          <a:xfrm>
            <a:off x="814070" y="2027555"/>
            <a:ext cx="6051550" cy="1625600"/>
          </a:xfrm>
          <a:prstGeom prst="rect">
            <a:avLst/>
          </a:prstGeom>
        </p:spPr>
      </p:pic>
      <p:sp>
        <p:nvSpPr>
          <p:cNvPr id="8" name="文本框 7"/>
          <p:cNvSpPr txBox="1"/>
          <p:nvPr/>
        </p:nvSpPr>
        <p:spPr>
          <a:xfrm>
            <a:off x="814070" y="4014470"/>
            <a:ext cx="7739380" cy="521970"/>
          </a:xfrm>
          <a:prstGeom prst="rect">
            <a:avLst/>
          </a:prstGeom>
          <a:noFill/>
        </p:spPr>
        <p:txBody>
          <a:bodyPr wrap="none" rtlCol="0">
            <a:spAutoFit/>
          </a:bodyPr>
          <a:p>
            <a:r>
              <a:rPr lang="zh-CN" altLang="en-US" sz="1400"/>
              <a:t>如图，有</a:t>
            </a:r>
            <a:r>
              <a:rPr lang="en-US" altLang="zh-CN" sz="1400"/>
              <a:t>3</a:t>
            </a:r>
            <a:r>
              <a:rPr lang="zh-CN" altLang="en-US" sz="1400"/>
              <a:t>棵树，</a:t>
            </a:r>
            <a:r>
              <a:rPr lang="en-US" altLang="zh-CN" sz="1400"/>
              <a:t>12</a:t>
            </a:r>
            <a:r>
              <a:rPr lang="zh-CN" altLang="en-US" sz="1400"/>
              <a:t>个叶子节点，样本落在第一棵树第</a:t>
            </a:r>
            <a:r>
              <a:rPr lang="en-US" altLang="zh-CN" sz="1400"/>
              <a:t>1</a:t>
            </a:r>
            <a:r>
              <a:rPr lang="zh-CN" altLang="en-US" sz="1400"/>
              <a:t>个叶节点，第</a:t>
            </a:r>
            <a:r>
              <a:rPr lang="en-US" altLang="zh-CN" sz="1400"/>
              <a:t>2</a:t>
            </a:r>
            <a:r>
              <a:rPr lang="zh-CN" altLang="en-US" sz="1400"/>
              <a:t>棵树第</a:t>
            </a:r>
            <a:r>
              <a:rPr lang="en-US" altLang="zh-CN" sz="1400"/>
              <a:t>4</a:t>
            </a:r>
            <a:r>
              <a:rPr lang="zh-CN" altLang="en-US" sz="1400"/>
              <a:t>个叶节点，第</a:t>
            </a:r>
            <a:r>
              <a:rPr lang="en-US" altLang="zh-CN" sz="1400"/>
              <a:t>3</a:t>
            </a:r>
            <a:r>
              <a:rPr lang="zh-CN" altLang="en-US" sz="1400"/>
              <a:t>棵树</a:t>
            </a:r>
            <a:endParaRPr lang="zh-CN" altLang="en-US" sz="1400"/>
          </a:p>
          <a:p>
            <a:r>
              <a:rPr lang="zh-CN" altLang="en-US" sz="1400"/>
              <a:t>第</a:t>
            </a:r>
            <a:r>
              <a:rPr lang="en-US" altLang="zh-CN" sz="1400"/>
              <a:t>3</a:t>
            </a:r>
            <a:r>
              <a:rPr lang="zh-CN" altLang="en-US" sz="1400"/>
              <a:t>个叶节点，则特征表示为</a:t>
            </a:r>
            <a:r>
              <a:rPr lang="en-US" altLang="zh-CN" sz="1400"/>
              <a:t>[1,0,0,0,0,0,0,1,0,0,1,0]</a:t>
            </a:r>
            <a:endParaRPr lang="en-US" altLang="zh-CN" sz="140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sz="2000" b="1" dirty="0">
                <a:latin typeface="+mj-lt"/>
                <a:ea typeface="+mj-lt"/>
                <a:sym typeface="+mn-ea"/>
              </a:rPr>
              <a:t>利用</a:t>
            </a:r>
            <a:r>
              <a:rPr lang="en-US" altLang="zh-CN" sz="2000" b="1" dirty="0">
                <a:latin typeface="+mj-lt"/>
                <a:ea typeface="+mj-lt"/>
                <a:sym typeface="+mn-ea"/>
              </a:rPr>
              <a:t>GBDT</a:t>
            </a:r>
            <a:r>
              <a:rPr lang="zh-CN" altLang="en-US" sz="2000" b="1" dirty="0">
                <a:latin typeface="+mj-lt"/>
                <a:ea typeface="+mj-lt"/>
                <a:sym typeface="+mn-ea"/>
              </a:rPr>
              <a:t>衍生特征</a:t>
            </a:r>
            <a:endParaRPr lang="zh-CN" altLang="en-US" sz="2000" b="1" dirty="0">
              <a:latin typeface="+mj-lt"/>
              <a:ea typeface="+mj-lt"/>
              <a:sym typeface="+mn-ea"/>
            </a:endParaRPr>
          </a:p>
        </p:txBody>
      </p:sp>
      <p:pic>
        <p:nvPicPr>
          <p:cNvPr id="5" name="图片 4"/>
          <p:cNvPicPr>
            <a:picLocks noChangeAspect="1"/>
          </p:cNvPicPr>
          <p:nvPr/>
        </p:nvPicPr>
        <p:blipFill>
          <a:blip r:embed="rId1"/>
          <a:stretch>
            <a:fillRect/>
          </a:stretch>
        </p:blipFill>
        <p:spPr>
          <a:xfrm>
            <a:off x="564515" y="628650"/>
            <a:ext cx="7581900" cy="2699385"/>
          </a:xfrm>
          <a:prstGeom prst="rect">
            <a:avLst/>
          </a:prstGeom>
        </p:spPr>
      </p:pic>
      <p:pic>
        <p:nvPicPr>
          <p:cNvPr id="6" name="图片 5"/>
          <p:cNvPicPr>
            <a:picLocks noChangeAspect="1"/>
          </p:cNvPicPr>
          <p:nvPr/>
        </p:nvPicPr>
        <p:blipFill>
          <a:blip r:embed="rId2"/>
          <a:stretch>
            <a:fillRect/>
          </a:stretch>
        </p:blipFill>
        <p:spPr>
          <a:xfrm>
            <a:off x="564515" y="3328035"/>
            <a:ext cx="2514600" cy="1739900"/>
          </a:xfrm>
          <a:prstGeom prst="rect">
            <a:avLst/>
          </a:prstGeom>
        </p:spPr>
      </p:pic>
      <p:sp>
        <p:nvSpPr>
          <p:cNvPr id="9" name="文本框 8"/>
          <p:cNvSpPr txBox="1"/>
          <p:nvPr/>
        </p:nvSpPr>
        <p:spPr>
          <a:xfrm>
            <a:off x="3665220" y="3554730"/>
            <a:ext cx="3916680" cy="521970"/>
          </a:xfrm>
          <a:prstGeom prst="rect">
            <a:avLst/>
          </a:prstGeom>
          <a:noFill/>
        </p:spPr>
        <p:txBody>
          <a:bodyPr wrap="none" rtlCol="0">
            <a:spAutoFit/>
          </a:bodyPr>
          <a:p>
            <a:r>
              <a:rPr lang="zh-CN" altLang="en-US" sz="1400"/>
              <a:t>指定了</a:t>
            </a:r>
            <a:r>
              <a:rPr lang="en-US" altLang="zh-CN" sz="1400"/>
              <a:t>20</a:t>
            </a:r>
            <a:r>
              <a:rPr lang="zh-CN" altLang="en-US" sz="1400"/>
              <a:t>棵树，所以</a:t>
            </a:r>
            <a:r>
              <a:rPr lang="en-US" altLang="zh-CN" sz="1400"/>
              <a:t>GBDT</a:t>
            </a:r>
            <a:r>
              <a:rPr lang="zh-CN" altLang="en-US" sz="1400"/>
              <a:t>生成的特征中有</a:t>
            </a:r>
            <a:r>
              <a:rPr lang="en-US" altLang="zh-CN" sz="1400"/>
              <a:t>20</a:t>
            </a:r>
            <a:r>
              <a:rPr lang="zh-CN" altLang="en-US" sz="1400"/>
              <a:t>列，</a:t>
            </a:r>
            <a:endParaRPr lang="zh-CN" altLang="en-US" sz="1400"/>
          </a:p>
          <a:p>
            <a:r>
              <a:rPr lang="zh-CN" altLang="en-US" sz="1400"/>
              <a:t>每一列数字代表其所在树上第几个叶节点</a:t>
            </a:r>
            <a:endParaRPr lang="zh-CN" altLang="en-US" sz="140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000" b="1" dirty="0">
                <a:latin typeface="+mj-lt"/>
                <a:ea typeface="+mj-lt"/>
                <a:sym typeface="+mn-ea"/>
              </a:rPr>
              <a:t>特征选择</a:t>
            </a:r>
            <a:endParaRPr lang="zh-CN" altLang="en-US" sz="2000" b="1" dirty="0">
              <a:latin typeface="+mj-lt"/>
              <a:ea typeface="+mj-lt"/>
              <a:sym typeface="+mn-ea"/>
            </a:endParaRPr>
          </a:p>
        </p:txBody>
      </p:sp>
      <p:graphicFrame>
        <p:nvGraphicFramePr>
          <p:cNvPr id="2" name="表格 1"/>
          <p:cNvGraphicFramePr/>
          <p:nvPr>
            <p:custDataLst>
              <p:tags r:id="rId1"/>
            </p:custDataLst>
          </p:nvPr>
        </p:nvGraphicFramePr>
        <p:xfrm>
          <a:off x="194310" y="772160"/>
          <a:ext cx="8695690" cy="4346575"/>
        </p:xfrm>
        <a:graphic>
          <a:graphicData uri="http://schemas.openxmlformats.org/drawingml/2006/table">
            <a:tbl>
              <a:tblPr firstRow="1" bandRow="1">
                <a:tableStyleId>{5C22544A-7EE6-4342-B048-85BDC9FD1C3A}</a:tableStyleId>
              </a:tblPr>
              <a:tblGrid>
                <a:gridCol w="2510790"/>
                <a:gridCol w="6184900"/>
              </a:tblGrid>
              <a:tr h="359410">
                <a:tc>
                  <a:txBody>
                    <a:bodyPr/>
                    <a:p>
                      <a:pPr indent="0" algn="ctr">
                        <a:lnSpc>
                          <a:spcPct val="120000"/>
                        </a:lnSpc>
                        <a:spcBef>
                          <a:spcPts val="0"/>
                        </a:spcBef>
                        <a:spcAft>
                          <a:spcPts val="0"/>
                        </a:spcAft>
                        <a:buNone/>
                      </a:pPr>
                      <a:r>
                        <a:rPr lang="zh-CN" altLang="en-US" sz="1400" b="1" spc="130">
                          <a:solidFill>
                            <a:srgbClr val="848587"/>
                          </a:solidFill>
                          <a:ea typeface="+mn-lt"/>
                        </a:rPr>
                        <a:t>方法</a:t>
                      </a:r>
                      <a:endParaRPr lang="zh-CN" altLang="en-US" sz="1400" b="1" spc="130">
                        <a:solidFill>
                          <a:srgbClr val="848587"/>
                        </a:solidFill>
                        <a:ea typeface="+mn-lt"/>
                      </a:endParaRPr>
                    </a:p>
                  </a:txBody>
                  <a:tcPr marL="177800" marR="177800" marT="107950" marB="107950"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chemeClr val="bg2">
                        <a:lumMod val="90000"/>
                      </a:schemeClr>
                    </a:solidFill>
                  </a:tcPr>
                </a:tc>
                <a:tc>
                  <a:txBody>
                    <a:bodyPr/>
                    <a:p>
                      <a:pPr indent="0" algn="ctr">
                        <a:lnSpc>
                          <a:spcPct val="120000"/>
                        </a:lnSpc>
                        <a:spcBef>
                          <a:spcPts val="0"/>
                        </a:spcBef>
                        <a:spcAft>
                          <a:spcPts val="0"/>
                        </a:spcAft>
                        <a:buNone/>
                      </a:pPr>
                      <a:r>
                        <a:rPr lang="zh-CN" altLang="en-US" sz="1400" b="1" spc="130">
                          <a:solidFill>
                            <a:srgbClr val="848587"/>
                          </a:solidFill>
                          <a:ea typeface="+mn-lt"/>
                        </a:rPr>
                        <a:t>定义</a:t>
                      </a:r>
                      <a:endParaRPr lang="zh-CN" altLang="en-US" sz="1400" b="1" spc="130">
                        <a:solidFill>
                          <a:srgbClr val="848587"/>
                        </a:solidFill>
                        <a:ea typeface="+mn-lt"/>
                      </a:endParaRPr>
                    </a:p>
                  </a:txBody>
                  <a:tcPr marL="177800" marR="177800" marT="107950" marB="107950"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chemeClr val="bg2">
                        <a:lumMod val="90000"/>
                      </a:schemeClr>
                    </a:solidFill>
                  </a:tcPr>
                </a:tc>
              </a:tr>
              <a:tr h="597535">
                <a:tc>
                  <a:txBody>
                    <a:bodyPr/>
                    <a:p>
                      <a:pPr indent="0" algn="ctr">
                        <a:lnSpc>
                          <a:spcPct val="120000"/>
                        </a:lnSpc>
                        <a:spcBef>
                          <a:spcPts val="0"/>
                        </a:spcBef>
                        <a:spcAft>
                          <a:spcPts val="0"/>
                        </a:spcAft>
                        <a:buNone/>
                      </a:pPr>
                      <a:r>
                        <a:rPr lang="zh-CN" altLang="en-US" sz="1400" b="0" spc="120">
                          <a:solidFill>
                            <a:srgbClr val="404040"/>
                          </a:solidFill>
                          <a:ea typeface="+mn-lt"/>
                        </a:rPr>
                        <a:t>方差</a:t>
                      </a:r>
                      <a:endParaRPr lang="zh-CN" altLang="en-US" sz="1400" b="0" spc="120">
                        <a:solidFill>
                          <a:srgbClr val="404040"/>
                        </a:solidFill>
                        <a:ea typeface="+mn-lt"/>
                      </a:endParaRPr>
                    </a:p>
                  </a:txBody>
                  <a:tcPr marL="177800" marR="177800" marT="107950" marB="107950" anchor="ct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a:txBody>
                    <a:bodyPr/>
                    <a:p>
                      <a:pPr indent="0" algn="ctr">
                        <a:lnSpc>
                          <a:spcPct val="120000"/>
                        </a:lnSpc>
                        <a:spcBef>
                          <a:spcPts val="0"/>
                        </a:spcBef>
                        <a:spcAft>
                          <a:spcPts val="0"/>
                        </a:spcAft>
                        <a:buNone/>
                      </a:pPr>
                      <a:r>
                        <a:rPr lang="zh-CN" altLang="en-US" sz="1400" b="0" spc="120">
                          <a:solidFill>
                            <a:srgbClr val="404040"/>
                          </a:solidFill>
                          <a:ea typeface="+mn-lt"/>
                        </a:rPr>
                        <a:t>删除方差极小的特征，这些特征大多数值取值相同，价值不高</a:t>
                      </a:r>
                      <a:endParaRPr lang="zh-CN" altLang="en-US" sz="1400" b="0" spc="120">
                        <a:solidFill>
                          <a:srgbClr val="404040"/>
                        </a:solidFill>
                        <a:ea typeface="+mn-lt"/>
                      </a:endParaRPr>
                    </a:p>
                  </a:txBody>
                  <a:tcPr marL="177800" marR="177800" marT="107950" marB="107950" anchor="ct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r>
              <a:tr h="375920">
                <a:tc>
                  <a:txBody>
                    <a:bodyPr/>
                    <a:p>
                      <a:pPr indent="0" algn="ctr">
                        <a:lnSpc>
                          <a:spcPct val="120000"/>
                        </a:lnSpc>
                        <a:spcBef>
                          <a:spcPts val="0"/>
                        </a:spcBef>
                        <a:spcAft>
                          <a:spcPts val="0"/>
                        </a:spcAft>
                        <a:buNone/>
                      </a:pPr>
                      <a:r>
                        <a:rPr lang="zh-CN" altLang="en-US" sz="1400" b="0" spc="120">
                          <a:solidFill>
                            <a:srgbClr val="404040"/>
                          </a:solidFill>
                          <a:ea typeface="+mn-lt"/>
                        </a:rPr>
                        <a:t>相关性</a:t>
                      </a:r>
                      <a:endParaRPr lang="zh-CN" altLang="en-US" sz="1400" b="0" spc="120">
                        <a:solidFill>
                          <a:srgbClr val="404040"/>
                        </a:solidFill>
                        <a:ea typeface="+mn-lt"/>
                      </a:endParaRPr>
                    </a:p>
                  </a:txBody>
                  <a:tcPr marL="177800" marR="177800" marT="107950" marB="107950" anchor="ctr">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indent="0" algn="ctr">
                        <a:lnSpc>
                          <a:spcPct val="120000"/>
                        </a:lnSpc>
                        <a:spcBef>
                          <a:spcPts val="0"/>
                        </a:spcBef>
                        <a:spcAft>
                          <a:spcPts val="0"/>
                        </a:spcAft>
                        <a:buNone/>
                      </a:pPr>
                      <a:r>
                        <a:rPr lang="zh-CN" altLang="en-US" sz="1400" b="0" spc="120">
                          <a:solidFill>
                            <a:srgbClr val="404040"/>
                          </a:solidFill>
                          <a:ea typeface="+mn-lt"/>
                        </a:rPr>
                        <a:t>删除相关性高的特征</a:t>
                      </a:r>
                      <a:endParaRPr lang="zh-CN" altLang="en-US" sz="1400" b="0" spc="120">
                        <a:solidFill>
                          <a:srgbClr val="404040"/>
                        </a:solidFill>
                        <a:ea typeface="+mn-lt"/>
                      </a:endParaRPr>
                    </a:p>
                  </a:txBody>
                  <a:tcPr marL="177800" marR="177800" marT="107950" marB="107950" anchor="ctr">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r>
              <a:tr h="519430">
                <a:tc>
                  <a:txBody>
                    <a:bodyPr/>
                    <a:p>
                      <a:pPr indent="0" algn="ctr">
                        <a:lnSpc>
                          <a:spcPct val="120000"/>
                        </a:lnSpc>
                        <a:spcBef>
                          <a:spcPts val="0"/>
                        </a:spcBef>
                        <a:spcAft>
                          <a:spcPts val="0"/>
                        </a:spcAft>
                        <a:buNone/>
                      </a:pPr>
                      <a:r>
                        <a:rPr lang="zh-CN" altLang="en-US" sz="1400" b="0" spc="120">
                          <a:solidFill>
                            <a:srgbClr val="404040"/>
                          </a:solidFill>
                          <a:ea typeface="+mn-lt"/>
                        </a:rPr>
                        <a:t>单个特征</a:t>
                      </a:r>
                      <a:r>
                        <a:rPr lang="en-US" altLang="zh-CN" sz="1400" b="0" spc="120">
                          <a:solidFill>
                            <a:srgbClr val="404040"/>
                          </a:solidFill>
                          <a:ea typeface="+mn-lt"/>
                        </a:rPr>
                        <a:t>AUC</a:t>
                      </a:r>
                      <a:endParaRPr lang="en-US" altLang="zh-CN" sz="1400" b="0" spc="120">
                        <a:solidFill>
                          <a:srgbClr val="404040"/>
                        </a:solidFill>
                        <a:ea typeface="+mn-lt"/>
                      </a:endParaRPr>
                    </a:p>
                  </a:txBody>
                  <a:tcPr marL="177800" marR="177800" marT="107950" marB="107950" anchor="ctr">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indent="0" algn="ctr">
                        <a:lnSpc>
                          <a:spcPct val="120000"/>
                        </a:lnSpc>
                        <a:spcBef>
                          <a:spcPts val="0"/>
                        </a:spcBef>
                        <a:spcAft>
                          <a:spcPts val="0"/>
                        </a:spcAft>
                        <a:buNone/>
                      </a:pPr>
                      <a:r>
                        <a:rPr lang="zh-CN" altLang="en-US" sz="1400" b="0" spc="120">
                          <a:solidFill>
                            <a:srgbClr val="404040"/>
                          </a:solidFill>
                          <a:ea typeface="+mn-lt"/>
                        </a:rPr>
                        <a:t>使用决策树，每次使用一个特征进行预测，</a:t>
                      </a:r>
                      <a:r>
                        <a:rPr lang="en-US" altLang="zh-CN" sz="1400" b="0" spc="120">
                          <a:solidFill>
                            <a:srgbClr val="404040"/>
                          </a:solidFill>
                          <a:ea typeface="+mn-lt"/>
                        </a:rPr>
                        <a:t>AUC</a:t>
                      </a:r>
                      <a:r>
                        <a:rPr lang="zh-CN" altLang="en-US" sz="1400" b="0" spc="120">
                          <a:solidFill>
                            <a:srgbClr val="404040"/>
                          </a:solidFill>
                          <a:ea typeface="+mn-lt"/>
                        </a:rPr>
                        <a:t>小于</a:t>
                      </a:r>
                      <a:r>
                        <a:rPr lang="en-US" altLang="zh-CN" sz="1400" b="0" spc="120">
                          <a:solidFill>
                            <a:srgbClr val="404040"/>
                          </a:solidFill>
                          <a:ea typeface="+mn-lt"/>
                        </a:rPr>
                        <a:t>0.5</a:t>
                      </a:r>
                      <a:r>
                        <a:rPr lang="zh-CN" altLang="en-US" sz="1400" b="0" spc="120">
                          <a:solidFill>
                            <a:srgbClr val="404040"/>
                          </a:solidFill>
                          <a:ea typeface="+mn-lt"/>
                        </a:rPr>
                        <a:t>的删除</a:t>
                      </a:r>
                      <a:endParaRPr lang="zh-CN" altLang="en-US" sz="1400" b="0" spc="120">
                        <a:solidFill>
                          <a:srgbClr val="404040"/>
                        </a:solidFill>
                        <a:ea typeface="+mn-lt"/>
                      </a:endParaRPr>
                    </a:p>
                  </a:txBody>
                  <a:tcPr marL="177800" marR="177800" marT="107950" marB="107950" anchor="ctr">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r>
              <a:tr h="520065">
                <a:tc>
                  <a:txBody>
                    <a:bodyPr/>
                    <a:p>
                      <a:pPr indent="0" algn="ctr">
                        <a:lnSpc>
                          <a:spcPct val="120000"/>
                        </a:lnSpc>
                        <a:spcBef>
                          <a:spcPts val="0"/>
                        </a:spcBef>
                        <a:spcAft>
                          <a:spcPts val="0"/>
                        </a:spcAft>
                        <a:buNone/>
                      </a:pPr>
                      <a:r>
                        <a:rPr lang="zh-CN" altLang="en-US" sz="1400" b="0" spc="120">
                          <a:solidFill>
                            <a:srgbClr val="404040"/>
                          </a:solidFill>
                          <a:ea typeface="+mn-lt"/>
                        </a:rPr>
                        <a:t>permutation importance</a:t>
                      </a:r>
                      <a:endParaRPr lang="zh-CN" altLang="en-US" sz="1400" b="0" spc="120">
                        <a:solidFill>
                          <a:srgbClr val="404040"/>
                        </a:solidFill>
                        <a:ea typeface="+mn-lt"/>
                      </a:endParaRPr>
                    </a:p>
                  </a:txBody>
                  <a:tcPr marL="177800" marR="177800" marT="107950" marB="107950" anchor="ctr">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indent="0" algn="ctr">
                        <a:lnSpc>
                          <a:spcPct val="120000"/>
                        </a:lnSpc>
                        <a:spcBef>
                          <a:spcPts val="0"/>
                        </a:spcBef>
                        <a:spcAft>
                          <a:spcPts val="0"/>
                        </a:spcAft>
                        <a:buNone/>
                      </a:pPr>
                      <a:r>
                        <a:rPr lang="zh-CN" altLang="en-US" sz="1400" b="0" spc="120">
                          <a:solidFill>
                            <a:srgbClr val="404040"/>
                          </a:solidFill>
                          <a:ea typeface="+mn-lt"/>
                        </a:rPr>
                        <a:t>随机重排或打乱样本中的特定一列数据，其余列保持不变。如果模型的预测准确率显著下降，那就认为这个特征很重要</a:t>
                      </a:r>
                      <a:endParaRPr lang="zh-CN" altLang="en-US" sz="1400" b="0" spc="120">
                        <a:solidFill>
                          <a:srgbClr val="404040"/>
                        </a:solidFill>
                        <a:ea typeface="+mn-lt"/>
                      </a:endParaRPr>
                    </a:p>
                  </a:txBody>
                  <a:tcPr marL="177800" marR="177800" marT="107950" marB="107950" anchor="ctr">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r>
              <a:tr h="518160">
                <a:tc>
                  <a:txBody>
                    <a:bodyPr/>
                    <a:p>
                      <a:pPr indent="0" algn="ctr">
                        <a:lnSpc>
                          <a:spcPct val="120000"/>
                        </a:lnSpc>
                        <a:spcBef>
                          <a:spcPts val="0"/>
                        </a:spcBef>
                        <a:spcAft>
                          <a:spcPts val="0"/>
                        </a:spcAft>
                        <a:buNone/>
                      </a:pPr>
                      <a:r>
                        <a:rPr lang="zh-CN" altLang="en-US" sz="1400" b="0" spc="120">
                          <a:solidFill>
                            <a:srgbClr val="404040"/>
                          </a:solidFill>
                          <a:ea typeface="+mn-lt"/>
                        </a:rPr>
                        <a:t>对抗验证（adversarial validation）</a:t>
                      </a:r>
                      <a:endParaRPr lang="zh-CN" altLang="en-US" sz="1400" b="0" spc="120">
                        <a:solidFill>
                          <a:srgbClr val="404040"/>
                        </a:solidFill>
                        <a:ea typeface="+mn-lt"/>
                      </a:endParaRPr>
                    </a:p>
                  </a:txBody>
                  <a:tcPr marL="177800" marR="177800" marT="107950" marB="107950" anchor="ctr">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FFFFF"/>
                    </a:solidFill>
                  </a:tcPr>
                </a:tc>
                <a:tc>
                  <a:txBody>
                    <a:bodyPr/>
                    <a:p>
                      <a:pPr indent="0" algn="ctr">
                        <a:lnSpc>
                          <a:spcPct val="120000"/>
                        </a:lnSpc>
                        <a:spcBef>
                          <a:spcPts val="0"/>
                        </a:spcBef>
                        <a:spcAft>
                          <a:spcPts val="0"/>
                        </a:spcAft>
                        <a:buNone/>
                      </a:pPr>
                      <a:r>
                        <a:rPr lang="zh-CN" altLang="en-US" sz="1400" b="0" spc="120">
                          <a:solidFill>
                            <a:srgbClr val="404040"/>
                          </a:solidFill>
                          <a:ea typeface="+mn-lt"/>
                        </a:rPr>
                        <a:t>给训练集和测试集增加标签</a:t>
                      </a:r>
                      <a:r>
                        <a:rPr lang="en-US" altLang="zh-CN" sz="1400" b="0" spc="120">
                          <a:solidFill>
                            <a:srgbClr val="404040"/>
                          </a:solidFill>
                          <a:ea typeface="+mn-lt"/>
                        </a:rPr>
                        <a:t>is_train</a:t>
                      </a:r>
                      <a:r>
                        <a:rPr lang="zh-CN" altLang="en-US" sz="1400" b="0" spc="120">
                          <a:solidFill>
                            <a:srgbClr val="404040"/>
                          </a:solidFill>
                          <a:ea typeface="+mn-lt"/>
                        </a:rPr>
                        <a:t>，对于训练集</a:t>
                      </a:r>
                      <a:r>
                        <a:rPr lang="en-US" altLang="zh-CN" sz="1400" b="0" spc="120">
                          <a:solidFill>
                            <a:srgbClr val="404040"/>
                          </a:solidFill>
                          <a:ea typeface="+mn-lt"/>
                        </a:rPr>
                        <a:t>is_train=1</a:t>
                      </a:r>
                      <a:r>
                        <a:rPr lang="zh-CN" altLang="en-US" sz="1400" b="0" spc="120">
                          <a:solidFill>
                            <a:srgbClr val="404040"/>
                          </a:solidFill>
                          <a:ea typeface="+mn-lt"/>
                        </a:rPr>
                        <a:t>，测试集</a:t>
                      </a:r>
                      <a:r>
                        <a:rPr lang="en-US" altLang="zh-CN" sz="1400" b="0" spc="120">
                          <a:solidFill>
                            <a:srgbClr val="404040"/>
                          </a:solidFill>
                          <a:ea typeface="+mn-lt"/>
                        </a:rPr>
                        <a:t>is_train=0</a:t>
                      </a:r>
                      <a:r>
                        <a:rPr lang="zh-CN" altLang="en-US" sz="1400" b="0" spc="120">
                          <a:solidFill>
                            <a:srgbClr val="404040"/>
                          </a:solidFill>
                          <a:ea typeface="+mn-lt"/>
                        </a:rPr>
                        <a:t>，训练</a:t>
                      </a:r>
                      <a:r>
                        <a:rPr lang="en-US" altLang="zh-CN" sz="1400" b="0" spc="120">
                          <a:solidFill>
                            <a:srgbClr val="404040"/>
                          </a:solidFill>
                          <a:ea typeface="+mn-lt"/>
                        </a:rPr>
                        <a:t>XGBoost</a:t>
                      </a:r>
                      <a:r>
                        <a:rPr lang="zh-CN" altLang="en-US" sz="1400" b="0" spc="120">
                          <a:solidFill>
                            <a:srgbClr val="404040"/>
                          </a:solidFill>
                          <a:ea typeface="+mn-lt"/>
                        </a:rPr>
                        <a:t>等模型以</a:t>
                      </a:r>
                      <a:r>
                        <a:rPr lang="en-US" altLang="zh-CN" sz="1400" b="0" spc="120">
                          <a:solidFill>
                            <a:srgbClr val="404040"/>
                          </a:solidFill>
                          <a:ea typeface="+mn-lt"/>
                        </a:rPr>
                        <a:t>is_train</a:t>
                      </a:r>
                      <a:r>
                        <a:rPr lang="zh-CN" altLang="en-US" sz="1400" b="0" spc="120">
                          <a:solidFill>
                            <a:srgbClr val="404040"/>
                          </a:solidFill>
                          <a:ea typeface="+mn-lt"/>
                        </a:rPr>
                        <a:t>为预测标签，看模型是否能区分训练集和测试集，如果</a:t>
                      </a:r>
                      <a:r>
                        <a:rPr lang="en-US" altLang="zh-CN" sz="1400" b="0" spc="120">
                          <a:solidFill>
                            <a:srgbClr val="404040"/>
                          </a:solidFill>
                          <a:ea typeface="+mn-lt"/>
                        </a:rPr>
                        <a:t>AUC</a:t>
                      </a:r>
                      <a:r>
                        <a:rPr lang="zh-CN" altLang="en-US" sz="1400" b="0" spc="120">
                          <a:solidFill>
                            <a:srgbClr val="404040"/>
                          </a:solidFill>
                          <a:ea typeface="+mn-lt"/>
                        </a:rPr>
                        <a:t>显著高于</a:t>
                      </a:r>
                      <a:r>
                        <a:rPr lang="en-US" altLang="zh-CN" sz="1400" b="0" spc="120">
                          <a:solidFill>
                            <a:srgbClr val="404040"/>
                          </a:solidFill>
                          <a:ea typeface="+mn-lt"/>
                        </a:rPr>
                        <a:t>0.5</a:t>
                      </a:r>
                      <a:r>
                        <a:rPr lang="zh-CN" altLang="en-US" sz="1400" b="0" spc="120">
                          <a:solidFill>
                            <a:srgbClr val="404040"/>
                          </a:solidFill>
                          <a:ea typeface="+mn-lt"/>
                        </a:rPr>
                        <a:t>，看</a:t>
                      </a:r>
                      <a:r>
                        <a:rPr lang="en-US" altLang="zh-CN" sz="1400" b="0" spc="120">
                          <a:solidFill>
                            <a:srgbClr val="404040"/>
                          </a:solidFill>
                          <a:ea typeface="+mn-lt"/>
                        </a:rPr>
                        <a:t>feature_importance</a:t>
                      </a:r>
                      <a:r>
                        <a:rPr lang="zh-CN" altLang="en-US" sz="1400" b="0" spc="120">
                          <a:solidFill>
                            <a:srgbClr val="404040"/>
                          </a:solidFill>
                          <a:ea typeface="+mn-lt"/>
                        </a:rPr>
                        <a:t>高的那些特征，说明他们在测试集和训练集差别很大，考虑删除</a:t>
                      </a:r>
                      <a:endParaRPr lang="zh-CN" altLang="en-US" sz="1400" b="0" spc="120">
                        <a:solidFill>
                          <a:srgbClr val="404040"/>
                        </a:solidFill>
                        <a:ea typeface="+mn-lt"/>
                      </a:endParaRPr>
                    </a:p>
                  </a:txBody>
                  <a:tcPr marL="177800" marR="177800" marT="107950" marB="107950" anchor="ctr">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FFFFF"/>
                    </a:solidFill>
                  </a:tcPr>
                </a:tc>
              </a:tr>
            </a:tbl>
          </a:graphicData>
        </a:graphic>
      </p:graphicFrame>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4294967295"/>
          </p:nvPr>
        </p:nvSpPr>
        <p:spPr>
          <a:xfrm>
            <a:off x="6152515" y="873760"/>
            <a:ext cx="2991485" cy="421005"/>
          </a:xfrm>
        </p:spPr>
        <p:txBody>
          <a:bodyPr>
            <a:normAutofit/>
          </a:bodyPr>
          <a:lstStyle/>
          <a:p>
            <a:r>
              <a:rPr dirty="0"/>
              <a:t>特征工程</a:t>
            </a:r>
            <a:endParaRPr dirty="0"/>
          </a:p>
        </p:txBody>
      </p:sp>
      <p:sp>
        <p:nvSpPr>
          <p:cNvPr id="7" name="文本占位符 6"/>
          <p:cNvSpPr>
            <a:spLocks noGrp="1"/>
          </p:cNvSpPr>
          <p:nvPr>
            <p:ph type="body" sz="quarter" idx="4294967295"/>
          </p:nvPr>
        </p:nvSpPr>
        <p:spPr>
          <a:xfrm>
            <a:off x="6152515" y="1590675"/>
            <a:ext cx="2991485" cy="421640"/>
          </a:xfrm>
        </p:spPr>
        <p:txBody>
          <a:bodyPr/>
          <a:lstStyle/>
          <a:p>
            <a:r>
              <a:rPr lang="zh-CN" altLang="en-US" dirty="0"/>
              <a:t>模型比较</a:t>
            </a:r>
            <a:endParaRPr lang="zh-CN" altLang="en-US" dirty="0"/>
          </a:p>
        </p:txBody>
      </p:sp>
      <p:sp>
        <p:nvSpPr>
          <p:cNvPr id="8" name="文本占位符 7"/>
          <p:cNvSpPr>
            <a:spLocks noGrp="1"/>
          </p:cNvSpPr>
          <p:nvPr>
            <p:ph type="body" sz="quarter" idx="4294967295"/>
          </p:nvPr>
        </p:nvSpPr>
        <p:spPr>
          <a:xfrm>
            <a:off x="6152515" y="2311400"/>
            <a:ext cx="2991485" cy="421005"/>
          </a:xfrm>
        </p:spPr>
        <p:txBody>
          <a:bodyPr/>
          <a:lstStyle/>
          <a:p>
            <a:r>
              <a:rPr lang="zh-CN" altLang="en-US" dirty="0"/>
              <a:t>数据探索</a:t>
            </a:r>
            <a:endParaRPr lang="zh-CN" altLang="en-US" dirty="0"/>
          </a:p>
        </p:txBody>
      </p:sp>
      <p:sp>
        <p:nvSpPr>
          <p:cNvPr id="9" name="文本占位符 8"/>
          <p:cNvSpPr>
            <a:spLocks noGrp="1"/>
          </p:cNvSpPr>
          <p:nvPr>
            <p:ph type="body" sz="quarter" idx="4294967295"/>
          </p:nvPr>
        </p:nvSpPr>
        <p:spPr>
          <a:xfrm>
            <a:off x="6152515" y="3031490"/>
            <a:ext cx="2991485" cy="421640"/>
          </a:xfrm>
        </p:spPr>
        <p:txBody>
          <a:bodyPr/>
          <a:lstStyle/>
          <a:p>
            <a:r>
              <a:rPr lang="zh-CN" altLang="en-US" dirty="0"/>
              <a:t>模型训练</a:t>
            </a:r>
            <a:endParaRPr lang="zh-CN" altLang="en-US" dirty="0"/>
          </a:p>
        </p:txBody>
      </p:sp>
      <p:sp>
        <p:nvSpPr>
          <p:cNvPr id="2" name="文本占位符 8"/>
          <p:cNvSpPr>
            <a:spLocks noGrp="1"/>
          </p:cNvSpPr>
          <p:nvPr/>
        </p:nvSpPr>
        <p:spPr>
          <a:xfrm>
            <a:off x="5037679" y="3765817"/>
            <a:ext cx="2990996" cy="421367"/>
          </a:xfrm>
          <a:prstGeom prst="rect">
            <a:avLst/>
          </a:prstGeom>
        </p:spPr>
        <p:txBody>
          <a:bodyPr vert="horz" lIns="91440" tIns="45720" rIns="91440" bIns="45720" rtlCol="0" anchor="ctr">
            <a:normAutofit/>
          </a:bodyPr>
          <a:lstStyle>
            <a:lvl1pPr marL="171450" indent="-171450" algn="l" defTabSz="685800" rtl="0" eaLnBrk="1" latinLnBrk="0" hangingPunct="1">
              <a:lnSpc>
                <a:spcPct val="100000"/>
              </a:lnSpc>
              <a:spcBef>
                <a:spcPts val="750"/>
              </a:spcBef>
              <a:buFont typeface="Arial" panose="020B0604020202020204" pitchFamily="34" charset="0"/>
              <a:buChar char="•"/>
              <a:defRPr lang="zh-CN" altLang="en-US" sz="1500" b="0" kern="1200" smtClean="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defRPr>
            </a:lvl1pPr>
            <a:lvl2pPr marL="5143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仿宋" panose="02010609060101010101" charset="-122"/>
                <a:ea typeface="仿宋" panose="02010609060101010101" charset="-122"/>
                <a:cs typeface="+mn-cs"/>
              </a:defRPr>
            </a:lvl2pPr>
            <a:lvl3pPr marL="8572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仿宋" panose="02010609060101010101" charset="-122"/>
                <a:ea typeface="仿宋" panose="02010609060101010101" charset="-122"/>
                <a:cs typeface="+mn-cs"/>
              </a:defRPr>
            </a:lvl3pPr>
            <a:lvl4pPr marL="1200150" indent="-171450" algn="l" defTabSz="685800" rtl="0" eaLnBrk="1" latinLnBrk="0" hangingPunct="1">
              <a:lnSpc>
                <a:spcPct val="100000"/>
              </a:lnSpc>
              <a:spcBef>
                <a:spcPts val="375"/>
              </a:spcBef>
              <a:buFont typeface="Arial" panose="020B0604020202020204" pitchFamily="34" charset="0"/>
              <a:buChar char="•"/>
              <a:defRPr sz="1200" kern="1200">
                <a:solidFill>
                  <a:schemeClr val="tx1"/>
                </a:solidFill>
                <a:latin typeface="仿宋" panose="02010609060101010101" charset="-122"/>
                <a:ea typeface="仿宋" panose="02010609060101010101" charset="-122"/>
                <a:cs typeface="+mn-cs"/>
              </a:defRPr>
            </a:lvl4pPr>
            <a:lvl5pPr marL="1543050" indent="-171450" algn="l" defTabSz="685800" rtl="0" eaLnBrk="1" latinLnBrk="0" hangingPunct="1">
              <a:lnSpc>
                <a:spcPct val="100000"/>
              </a:lnSpc>
              <a:spcBef>
                <a:spcPts val="375"/>
              </a:spcBef>
              <a:buFont typeface="Arial" panose="020B0604020202020204" pitchFamily="34" charset="0"/>
              <a:buChar char="•"/>
              <a:defRPr sz="1200" kern="1200">
                <a:solidFill>
                  <a:schemeClr val="tx1"/>
                </a:solidFill>
                <a:latin typeface="仿宋" panose="02010609060101010101" charset="-122"/>
                <a:ea typeface="仿宋" panose="02010609060101010101"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模型解释</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28650" y="2303145"/>
            <a:ext cx="8515350" cy="994410"/>
          </a:xfrm>
        </p:spPr>
        <p:txBody>
          <a:bodyPr/>
          <a:lstStyle/>
          <a:p>
            <a:pPr>
              <a:lnSpc>
                <a:spcPct val="100000"/>
              </a:lnSpc>
            </a:pPr>
            <a:r>
              <a:rPr lang="en-US" altLang="zh-CN" dirty="0"/>
              <a:t>2</a:t>
            </a:r>
            <a:r>
              <a:rPr lang="zh-CN" altLang="en-US" dirty="0"/>
              <a:t>、模型比较</a:t>
            </a:r>
            <a:br>
              <a:rPr lang="zh-CN" altLang="en-US" dirty="0"/>
            </a:br>
            <a:endParaRPr lang="en-US" altLang="zh-CN" sz="1600" b="0" dirty="0">
              <a:ea typeface="华文仿宋" panose="02010600040101010101" pitchFamily="2" charset="-122"/>
              <a:sym typeface="+mn-ea"/>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en-US" altLang="zh-CN" sz="2000" b="1" dirty="0">
                <a:latin typeface="+mj-lt"/>
                <a:ea typeface="+mj-lt"/>
                <a:sym typeface="+mn-ea"/>
              </a:rPr>
              <a:t>Boosting</a:t>
            </a:r>
            <a:endParaRPr lang="en-US" altLang="zh-CN" sz="2000" b="1" dirty="0">
              <a:latin typeface="+mj-lt"/>
              <a:ea typeface="+mj-lt"/>
              <a:sym typeface="+mn-ea"/>
            </a:endParaRPr>
          </a:p>
        </p:txBody>
      </p:sp>
      <p:pic>
        <p:nvPicPr>
          <p:cNvPr id="2" name="图片 1" descr="boosting"/>
          <p:cNvPicPr>
            <a:picLocks noChangeAspect="1"/>
          </p:cNvPicPr>
          <p:nvPr/>
        </p:nvPicPr>
        <p:blipFill>
          <a:blip r:embed="rId1"/>
          <a:stretch>
            <a:fillRect/>
          </a:stretch>
        </p:blipFill>
        <p:spPr>
          <a:xfrm>
            <a:off x="551180" y="1101090"/>
            <a:ext cx="8232775" cy="3179445"/>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en-US" altLang="zh-CN" sz="2000" b="1" dirty="0">
                <a:latin typeface="+mj-lt"/>
                <a:ea typeface="+mj-lt"/>
                <a:sym typeface="+mn-ea"/>
              </a:rPr>
              <a:t>Boosting</a:t>
            </a:r>
            <a:endParaRPr lang="en-US" altLang="zh-CN" sz="2000" b="1" dirty="0">
              <a:latin typeface="+mj-lt"/>
              <a:ea typeface="+mj-lt"/>
              <a:sym typeface="+mn-ea"/>
            </a:endParaRPr>
          </a:p>
        </p:txBody>
      </p:sp>
      <p:pic>
        <p:nvPicPr>
          <p:cNvPr id="5" name="图片 4"/>
          <p:cNvPicPr>
            <a:picLocks noChangeAspect="1"/>
          </p:cNvPicPr>
          <p:nvPr/>
        </p:nvPicPr>
        <p:blipFill>
          <a:blip r:embed="rId1"/>
          <a:stretch>
            <a:fillRect/>
          </a:stretch>
        </p:blipFill>
        <p:spPr>
          <a:xfrm>
            <a:off x="757555" y="916305"/>
            <a:ext cx="7493000" cy="3968750"/>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en-US" altLang="zh-CN" sz="2000" b="1" dirty="0">
                <a:latin typeface="+mj-lt"/>
                <a:ea typeface="+mj-lt"/>
                <a:sym typeface="+mn-ea"/>
              </a:rPr>
              <a:t>AdaBoost</a:t>
            </a:r>
            <a:endParaRPr lang="en-US" altLang="zh-CN" sz="2000" b="1" dirty="0">
              <a:latin typeface="+mj-lt"/>
              <a:ea typeface="+mj-lt"/>
              <a:sym typeface="+mn-ea"/>
            </a:endParaRPr>
          </a:p>
        </p:txBody>
      </p:sp>
      <p:pic>
        <p:nvPicPr>
          <p:cNvPr id="3" name="图片 2"/>
          <p:cNvPicPr>
            <a:picLocks noChangeAspect="1"/>
          </p:cNvPicPr>
          <p:nvPr/>
        </p:nvPicPr>
        <p:blipFill>
          <a:blip r:embed="rId1"/>
          <a:stretch>
            <a:fillRect/>
          </a:stretch>
        </p:blipFill>
        <p:spPr>
          <a:xfrm>
            <a:off x="627380" y="981075"/>
            <a:ext cx="7859395" cy="3615690"/>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en-US" altLang="zh-CN" sz="2000" b="1" dirty="0">
                <a:latin typeface="+mj-lt"/>
                <a:ea typeface="+mj-lt"/>
                <a:sym typeface="+mn-ea"/>
              </a:rPr>
              <a:t>AdaBoost</a:t>
            </a:r>
            <a:endParaRPr lang="en-US" altLang="zh-CN" sz="2000" b="1" dirty="0">
              <a:latin typeface="+mj-lt"/>
              <a:ea typeface="+mj-lt"/>
              <a:sym typeface="+mn-ea"/>
            </a:endParaRPr>
          </a:p>
        </p:txBody>
      </p:sp>
      <p:pic>
        <p:nvPicPr>
          <p:cNvPr id="2" name="图片 1"/>
          <p:cNvPicPr>
            <a:picLocks noChangeAspect="1"/>
          </p:cNvPicPr>
          <p:nvPr/>
        </p:nvPicPr>
        <p:blipFill>
          <a:blip r:embed="rId1"/>
          <a:stretch>
            <a:fillRect/>
          </a:stretch>
        </p:blipFill>
        <p:spPr>
          <a:xfrm>
            <a:off x="2028825" y="717550"/>
            <a:ext cx="5304155" cy="4195445"/>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000" b="1" dirty="0">
                <a:latin typeface="+mj-lt"/>
                <a:ea typeface="+mj-lt"/>
                <a:sym typeface="+mn-ea"/>
              </a:rPr>
              <a:t>提升树</a:t>
            </a:r>
            <a:endParaRPr lang="zh-CN" altLang="en-US" sz="2000" b="1" dirty="0">
              <a:latin typeface="+mj-lt"/>
              <a:ea typeface="+mj-lt"/>
              <a:sym typeface="+mn-ea"/>
            </a:endParaRPr>
          </a:p>
        </p:txBody>
      </p:sp>
      <p:pic>
        <p:nvPicPr>
          <p:cNvPr id="3" name="图片 2"/>
          <p:cNvPicPr>
            <a:picLocks noChangeAspect="1"/>
          </p:cNvPicPr>
          <p:nvPr/>
        </p:nvPicPr>
        <p:blipFill>
          <a:blip r:embed="rId1"/>
          <a:stretch>
            <a:fillRect/>
          </a:stretch>
        </p:blipFill>
        <p:spPr>
          <a:xfrm>
            <a:off x="1275715" y="998220"/>
            <a:ext cx="6167120" cy="3757295"/>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000" b="1" dirty="0">
                <a:latin typeface="+mj-lt"/>
                <a:ea typeface="+mj-lt"/>
                <a:sym typeface="+mn-ea"/>
              </a:rPr>
              <a:t>提升树</a:t>
            </a:r>
            <a:endParaRPr lang="zh-CN" altLang="en-US" sz="2000" b="1" dirty="0">
              <a:latin typeface="+mj-lt"/>
              <a:ea typeface="+mj-lt"/>
              <a:sym typeface="+mn-ea"/>
            </a:endParaRPr>
          </a:p>
        </p:txBody>
      </p:sp>
      <p:graphicFrame>
        <p:nvGraphicFramePr>
          <p:cNvPr id="2" name="表格 1"/>
          <p:cNvGraphicFramePr/>
          <p:nvPr/>
        </p:nvGraphicFramePr>
        <p:xfrm>
          <a:off x="490855" y="1170305"/>
          <a:ext cx="577215" cy="3037840"/>
        </p:xfrm>
        <a:graphic>
          <a:graphicData uri="http://schemas.openxmlformats.org/drawingml/2006/table">
            <a:tbl>
              <a:tblPr firstRow="1" bandRow="1">
                <a:tableStyleId>{5C22544A-7EE6-4342-B048-85BDC9FD1C3A}</a:tableStyleId>
              </a:tblPr>
              <a:tblGrid>
                <a:gridCol w="577215"/>
              </a:tblGrid>
              <a:tr h="379730">
                <a:tc>
                  <a:txBody>
                    <a:bodyPr/>
                    <a:p>
                      <a:pPr>
                        <a:buNone/>
                      </a:pPr>
                      <a:r>
                        <a:rPr lang="zh-CN" altLang="en-US"/>
                        <a:t>标签</a:t>
                      </a:r>
                      <a:endParaRPr lang="zh-CN" altLang="en-US"/>
                    </a:p>
                  </a:txBody>
                  <a:tcPr/>
                </a:tc>
              </a:tr>
              <a:tr h="379730">
                <a:tc>
                  <a:txBody>
                    <a:bodyPr/>
                    <a:p>
                      <a:pPr>
                        <a:buNone/>
                      </a:pPr>
                      <a:r>
                        <a:rPr lang="en-US" altLang="zh-CN"/>
                        <a:t>15</a:t>
                      </a:r>
                      <a:endParaRPr lang="en-US" altLang="zh-CN"/>
                    </a:p>
                  </a:txBody>
                  <a:tcPr/>
                </a:tc>
              </a:tr>
              <a:tr h="379730">
                <a:tc>
                  <a:txBody>
                    <a:bodyPr/>
                    <a:p>
                      <a:pPr>
                        <a:buNone/>
                      </a:pPr>
                      <a:r>
                        <a:rPr lang="en-US" altLang="zh-CN"/>
                        <a:t>9</a:t>
                      </a:r>
                      <a:endParaRPr lang="en-US" altLang="zh-CN"/>
                    </a:p>
                  </a:txBody>
                  <a:tcPr/>
                </a:tc>
              </a:tr>
              <a:tr h="379730">
                <a:tc>
                  <a:txBody>
                    <a:bodyPr/>
                    <a:p>
                      <a:pPr>
                        <a:buNone/>
                      </a:pPr>
                      <a:r>
                        <a:rPr lang="en-US" altLang="zh-CN"/>
                        <a:t>20</a:t>
                      </a:r>
                      <a:endParaRPr lang="en-US" altLang="zh-CN"/>
                    </a:p>
                  </a:txBody>
                  <a:tcPr/>
                </a:tc>
              </a:tr>
              <a:tr h="379730">
                <a:tc>
                  <a:txBody>
                    <a:bodyPr/>
                    <a:p>
                      <a:pPr>
                        <a:buNone/>
                      </a:pPr>
                      <a:r>
                        <a:rPr lang="en-US" altLang="zh-CN"/>
                        <a:t>11</a:t>
                      </a:r>
                      <a:endParaRPr lang="en-US" altLang="zh-CN"/>
                    </a:p>
                  </a:txBody>
                  <a:tcPr/>
                </a:tc>
              </a:tr>
              <a:tr h="379730">
                <a:tc>
                  <a:txBody>
                    <a:bodyPr/>
                    <a:p>
                      <a:pPr>
                        <a:buNone/>
                      </a:pPr>
                      <a:r>
                        <a:rPr lang="en-US" altLang="zh-CN"/>
                        <a:t>6</a:t>
                      </a:r>
                      <a:endParaRPr lang="en-US" altLang="zh-CN"/>
                    </a:p>
                  </a:txBody>
                  <a:tcPr/>
                </a:tc>
              </a:tr>
              <a:tr h="379730">
                <a:tc>
                  <a:txBody>
                    <a:bodyPr/>
                    <a:p>
                      <a:pPr>
                        <a:buNone/>
                      </a:pPr>
                      <a:r>
                        <a:rPr lang="en-US" altLang="zh-CN"/>
                        <a:t>13</a:t>
                      </a:r>
                      <a:endParaRPr lang="en-US" altLang="zh-CN"/>
                    </a:p>
                  </a:txBody>
                  <a:tcPr/>
                </a:tc>
              </a:tr>
              <a:tr h="379730">
                <a:tc>
                  <a:txBody>
                    <a:bodyPr/>
                    <a:p>
                      <a:pPr>
                        <a:buNone/>
                      </a:pPr>
                      <a:r>
                        <a:rPr lang="en-US" altLang="zh-CN"/>
                        <a:t>18</a:t>
                      </a:r>
                      <a:endParaRPr lang="en-US" altLang="zh-CN"/>
                    </a:p>
                  </a:txBody>
                  <a:tcPr/>
                </a:tc>
              </a:tr>
            </a:tbl>
          </a:graphicData>
        </a:graphic>
      </p:graphicFrame>
      <p:graphicFrame>
        <p:nvGraphicFramePr>
          <p:cNvPr id="5" name="表格 4"/>
          <p:cNvGraphicFramePr/>
          <p:nvPr/>
        </p:nvGraphicFramePr>
        <p:xfrm>
          <a:off x="1976120" y="1170305"/>
          <a:ext cx="621030" cy="3037840"/>
        </p:xfrm>
        <a:graphic>
          <a:graphicData uri="http://schemas.openxmlformats.org/drawingml/2006/table">
            <a:tbl>
              <a:tblPr firstRow="1" bandRow="1">
                <a:tableStyleId>{5C22544A-7EE6-4342-B048-85BDC9FD1C3A}</a:tableStyleId>
              </a:tblPr>
              <a:tblGrid>
                <a:gridCol w="621030"/>
              </a:tblGrid>
              <a:tr h="379730">
                <a:tc>
                  <a:txBody>
                    <a:bodyPr/>
                    <a:p>
                      <a:pPr>
                        <a:buNone/>
                      </a:pPr>
                      <a:r>
                        <a:rPr lang="zh-CN" altLang="en-US"/>
                        <a:t>模型</a:t>
                      </a:r>
                      <a:r>
                        <a:rPr lang="en-US" altLang="zh-CN"/>
                        <a:t>1</a:t>
                      </a:r>
                      <a:endParaRPr lang="en-US" altLang="zh-CN"/>
                    </a:p>
                  </a:txBody>
                  <a:tcPr/>
                </a:tc>
              </a:tr>
              <a:tr h="379730">
                <a:tc>
                  <a:txBody>
                    <a:bodyPr/>
                    <a:p>
                      <a:pPr>
                        <a:buNone/>
                      </a:pPr>
                      <a:r>
                        <a:rPr lang="en-US" altLang="zh-CN"/>
                        <a:t>13</a:t>
                      </a:r>
                      <a:endParaRPr lang="en-US" altLang="zh-CN"/>
                    </a:p>
                  </a:txBody>
                  <a:tcPr/>
                </a:tc>
              </a:tr>
              <a:tr h="379730">
                <a:tc>
                  <a:txBody>
                    <a:bodyPr/>
                    <a:p>
                      <a:pPr>
                        <a:buNone/>
                      </a:pPr>
                      <a:r>
                        <a:rPr lang="en-US" altLang="zh-CN"/>
                        <a:t>8</a:t>
                      </a:r>
                      <a:endParaRPr lang="en-US" altLang="zh-CN"/>
                    </a:p>
                  </a:txBody>
                  <a:tcPr/>
                </a:tc>
              </a:tr>
              <a:tr h="379730">
                <a:tc>
                  <a:txBody>
                    <a:bodyPr/>
                    <a:p>
                      <a:pPr>
                        <a:buNone/>
                      </a:pPr>
                      <a:r>
                        <a:rPr lang="en-US" altLang="zh-CN"/>
                        <a:t>17</a:t>
                      </a:r>
                      <a:endParaRPr lang="en-US" altLang="zh-CN"/>
                    </a:p>
                  </a:txBody>
                  <a:tcPr/>
                </a:tc>
              </a:tr>
              <a:tr h="379730">
                <a:tc>
                  <a:txBody>
                    <a:bodyPr/>
                    <a:p>
                      <a:pPr>
                        <a:buNone/>
                      </a:pPr>
                      <a:r>
                        <a:rPr lang="en-US" altLang="zh-CN"/>
                        <a:t>13</a:t>
                      </a:r>
                      <a:endParaRPr lang="en-US" altLang="zh-CN"/>
                    </a:p>
                  </a:txBody>
                  <a:tcPr/>
                </a:tc>
              </a:tr>
              <a:tr h="379730">
                <a:tc>
                  <a:txBody>
                    <a:bodyPr/>
                    <a:p>
                      <a:pPr>
                        <a:buNone/>
                      </a:pPr>
                      <a:r>
                        <a:rPr lang="en-US" altLang="zh-CN"/>
                        <a:t>7</a:t>
                      </a:r>
                      <a:endParaRPr lang="en-US" altLang="zh-CN"/>
                    </a:p>
                  </a:txBody>
                  <a:tcPr/>
                </a:tc>
              </a:tr>
              <a:tr h="379730">
                <a:tc>
                  <a:txBody>
                    <a:bodyPr/>
                    <a:p>
                      <a:pPr>
                        <a:buNone/>
                      </a:pPr>
                      <a:r>
                        <a:rPr lang="en-US" altLang="zh-CN"/>
                        <a:t>15</a:t>
                      </a:r>
                      <a:endParaRPr lang="en-US" altLang="zh-CN"/>
                    </a:p>
                  </a:txBody>
                  <a:tcPr/>
                </a:tc>
              </a:tr>
              <a:tr h="379730">
                <a:tc>
                  <a:txBody>
                    <a:bodyPr/>
                    <a:p>
                      <a:pPr>
                        <a:buNone/>
                      </a:pPr>
                      <a:r>
                        <a:rPr lang="en-US" altLang="zh-CN"/>
                        <a:t>20</a:t>
                      </a:r>
                      <a:endParaRPr lang="en-US" altLang="zh-CN"/>
                    </a:p>
                  </a:txBody>
                  <a:tcPr/>
                </a:tc>
              </a:tr>
            </a:tbl>
          </a:graphicData>
        </a:graphic>
      </p:graphicFrame>
      <p:graphicFrame>
        <p:nvGraphicFramePr>
          <p:cNvPr id="8" name="表格 7"/>
          <p:cNvGraphicFramePr/>
          <p:nvPr/>
        </p:nvGraphicFramePr>
        <p:xfrm>
          <a:off x="2752090" y="1170305"/>
          <a:ext cx="621030" cy="3037840"/>
        </p:xfrm>
        <a:graphic>
          <a:graphicData uri="http://schemas.openxmlformats.org/drawingml/2006/table">
            <a:tbl>
              <a:tblPr firstRow="1" bandRow="1">
                <a:tableStyleId>{5C22544A-7EE6-4342-B048-85BDC9FD1C3A}</a:tableStyleId>
              </a:tblPr>
              <a:tblGrid>
                <a:gridCol w="621030"/>
              </a:tblGrid>
              <a:tr h="379730">
                <a:tc>
                  <a:txBody>
                    <a:bodyPr/>
                    <a:p>
                      <a:pPr>
                        <a:buNone/>
                      </a:pPr>
                      <a:r>
                        <a:rPr lang="zh-CN" altLang="en-US"/>
                        <a:t>残差</a:t>
                      </a:r>
                      <a:r>
                        <a:rPr lang="en-US" altLang="zh-CN"/>
                        <a:t>1</a:t>
                      </a:r>
                      <a:endParaRPr lang="en-US" altLang="zh-CN"/>
                    </a:p>
                  </a:txBody>
                  <a:tcPr/>
                </a:tc>
              </a:tr>
              <a:tr h="379730">
                <a:tc>
                  <a:txBody>
                    <a:bodyPr/>
                    <a:p>
                      <a:pPr>
                        <a:buNone/>
                      </a:pPr>
                      <a:r>
                        <a:rPr lang="en-US" altLang="zh-CN"/>
                        <a:t>2</a:t>
                      </a:r>
                      <a:endParaRPr lang="en-US" altLang="zh-CN"/>
                    </a:p>
                  </a:txBody>
                  <a:tcPr/>
                </a:tc>
              </a:tr>
              <a:tr h="379730">
                <a:tc>
                  <a:txBody>
                    <a:bodyPr/>
                    <a:p>
                      <a:pPr>
                        <a:buNone/>
                      </a:pPr>
                      <a:r>
                        <a:rPr lang="en-US" altLang="zh-CN"/>
                        <a:t>1</a:t>
                      </a:r>
                      <a:endParaRPr lang="en-US" altLang="zh-CN"/>
                    </a:p>
                  </a:txBody>
                  <a:tcPr/>
                </a:tc>
              </a:tr>
              <a:tr h="379730">
                <a:tc>
                  <a:txBody>
                    <a:bodyPr/>
                    <a:p>
                      <a:pPr>
                        <a:buNone/>
                      </a:pPr>
                      <a:r>
                        <a:rPr lang="en-US" altLang="zh-CN"/>
                        <a:t>3</a:t>
                      </a:r>
                      <a:endParaRPr lang="en-US" altLang="zh-CN"/>
                    </a:p>
                  </a:txBody>
                  <a:tcPr/>
                </a:tc>
              </a:tr>
              <a:tr h="379730">
                <a:tc>
                  <a:txBody>
                    <a:bodyPr/>
                    <a:p>
                      <a:pPr>
                        <a:buNone/>
                      </a:pPr>
                      <a:r>
                        <a:rPr lang="en-US" altLang="zh-CN"/>
                        <a:t>-2</a:t>
                      </a:r>
                      <a:endParaRPr lang="en-US" altLang="zh-CN"/>
                    </a:p>
                  </a:txBody>
                  <a:tcPr/>
                </a:tc>
              </a:tr>
              <a:tr h="379730">
                <a:tc>
                  <a:txBody>
                    <a:bodyPr/>
                    <a:p>
                      <a:pPr>
                        <a:buNone/>
                      </a:pPr>
                      <a:r>
                        <a:rPr lang="en-US" altLang="zh-CN"/>
                        <a:t>-1</a:t>
                      </a:r>
                      <a:endParaRPr lang="en-US" altLang="zh-CN"/>
                    </a:p>
                  </a:txBody>
                  <a:tcPr/>
                </a:tc>
              </a:tr>
              <a:tr h="379730">
                <a:tc>
                  <a:txBody>
                    <a:bodyPr/>
                    <a:p>
                      <a:pPr>
                        <a:buNone/>
                      </a:pPr>
                      <a:r>
                        <a:rPr lang="en-US" altLang="zh-CN"/>
                        <a:t>-2</a:t>
                      </a:r>
                      <a:endParaRPr lang="en-US" altLang="zh-CN"/>
                    </a:p>
                  </a:txBody>
                  <a:tcPr/>
                </a:tc>
              </a:tr>
              <a:tr h="379730">
                <a:tc>
                  <a:txBody>
                    <a:bodyPr/>
                    <a:p>
                      <a:pPr>
                        <a:buNone/>
                      </a:pPr>
                      <a:r>
                        <a:rPr lang="en-US" altLang="zh-CN"/>
                        <a:t>-1</a:t>
                      </a:r>
                      <a:endParaRPr lang="en-US" altLang="zh-CN"/>
                    </a:p>
                  </a:txBody>
                  <a:tcPr/>
                </a:tc>
              </a:tr>
            </a:tbl>
          </a:graphicData>
        </a:graphic>
      </p:graphicFrame>
      <p:graphicFrame>
        <p:nvGraphicFramePr>
          <p:cNvPr id="9" name="表格 8"/>
          <p:cNvGraphicFramePr/>
          <p:nvPr/>
        </p:nvGraphicFramePr>
        <p:xfrm>
          <a:off x="4261485" y="1170305"/>
          <a:ext cx="621030" cy="3037840"/>
        </p:xfrm>
        <a:graphic>
          <a:graphicData uri="http://schemas.openxmlformats.org/drawingml/2006/table">
            <a:tbl>
              <a:tblPr firstRow="1" bandRow="1">
                <a:tableStyleId>{5C22544A-7EE6-4342-B048-85BDC9FD1C3A}</a:tableStyleId>
              </a:tblPr>
              <a:tblGrid>
                <a:gridCol w="621030"/>
              </a:tblGrid>
              <a:tr h="379730">
                <a:tc>
                  <a:txBody>
                    <a:bodyPr/>
                    <a:p>
                      <a:pPr>
                        <a:buNone/>
                      </a:pPr>
                      <a:r>
                        <a:rPr lang="zh-CN" altLang="en-US"/>
                        <a:t>模型</a:t>
                      </a:r>
                      <a:r>
                        <a:rPr lang="en-US" altLang="zh-CN"/>
                        <a:t>2</a:t>
                      </a:r>
                      <a:endParaRPr lang="en-US" altLang="zh-CN"/>
                    </a:p>
                  </a:txBody>
                  <a:tcPr/>
                </a:tc>
              </a:tr>
              <a:tr h="379730">
                <a:tc>
                  <a:txBody>
                    <a:bodyPr/>
                    <a:p>
                      <a:pPr>
                        <a:buNone/>
                      </a:pPr>
                      <a:r>
                        <a:rPr lang="en-US" altLang="zh-CN"/>
                        <a:t>1</a:t>
                      </a:r>
                      <a:endParaRPr lang="en-US" altLang="zh-CN"/>
                    </a:p>
                  </a:txBody>
                  <a:tcPr/>
                </a:tc>
              </a:tr>
              <a:tr h="379730">
                <a:tc>
                  <a:txBody>
                    <a:bodyPr/>
                    <a:p>
                      <a:pPr>
                        <a:buNone/>
                      </a:pPr>
                      <a:r>
                        <a:rPr lang="en-US" altLang="zh-CN"/>
                        <a:t>1.5</a:t>
                      </a:r>
                      <a:endParaRPr lang="en-US" altLang="zh-CN"/>
                    </a:p>
                  </a:txBody>
                  <a:tcPr/>
                </a:tc>
              </a:tr>
              <a:tr h="379730">
                <a:tc>
                  <a:txBody>
                    <a:bodyPr/>
                    <a:p>
                      <a:pPr>
                        <a:buNone/>
                      </a:pPr>
                      <a:r>
                        <a:rPr lang="en-US" altLang="zh-CN"/>
                        <a:t>2.5</a:t>
                      </a:r>
                      <a:endParaRPr lang="en-US" altLang="zh-CN"/>
                    </a:p>
                  </a:txBody>
                  <a:tcPr/>
                </a:tc>
              </a:tr>
              <a:tr h="379730">
                <a:tc>
                  <a:txBody>
                    <a:bodyPr/>
                    <a:p>
                      <a:pPr>
                        <a:buNone/>
                      </a:pPr>
                      <a:r>
                        <a:rPr lang="en-US" altLang="zh-CN"/>
                        <a:t>-3</a:t>
                      </a:r>
                      <a:endParaRPr lang="en-US" altLang="zh-CN"/>
                    </a:p>
                  </a:txBody>
                  <a:tcPr/>
                </a:tc>
              </a:tr>
              <a:tr h="379730">
                <a:tc>
                  <a:txBody>
                    <a:bodyPr/>
                    <a:p>
                      <a:pPr>
                        <a:buNone/>
                      </a:pPr>
                      <a:r>
                        <a:rPr lang="en-US" altLang="zh-CN"/>
                        <a:t>0</a:t>
                      </a:r>
                      <a:endParaRPr lang="en-US" altLang="zh-CN"/>
                    </a:p>
                  </a:txBody>
                  <a:tcPr/>
                </a:tc>
              </a:tr>
              <a:tr h="379730">
                <a:tc>
                  <a:txBody>
                    <a:bodyPr/>
                    <a:p>
                      <a:pPr>
                        <a:buNone/>
                      </a:pPr>
                      <a:r>
                        <a:rPr lang="en-US" altLang="zh-CN"/>
                        <a:t>-1</a:t>
                      </a:r>
                      <a:endParaRPr lang="en-US" altLang="zh-CN"/>
                    </a:p>
                  </a:txBody>
                  <a:tcPr/>
                </a:tc>
              </a:tr>
              <a:tr h="379730">
                <a:tc>
                  <a:txBody>
                    <a:bodyPr/>
                    <a:p>
                      <a:pPr>
                        <a:buNone/>
                      </a:pPr>
                      <a:r>
                        <a:rPr lang="en-US" altLang="zh-CN"/>
                        <a:t>2</a:t>
                      </a:r>
                      <a:endParaRPr lang="en-US" altLang="zh-CN"/>
                    </a:p>
                  </a:txBody>
                  <a:tcPr/>
                </a:tc>
              </a:tr>
            </a:tbl>
          </a:graphicData>
        </a:graphic>
      </p:graphicFrame>
      <p:graphicFrame>
        <p:nvGraphicFramePr>
          <p:cNvPr id="10" name="表格 9"/>
          <p:cNvGraphicFramePr/>
          <p:nvPr/>
        </p:nvGraphicFramePr>
        <p:xfrm>
          <a:off x="5114290" y="1170305"/>
          <a:ext cx="621030" cy="3037840"/>
        </p:xfrm>
        <a:graphic>
          <a:graphicData uri="http://schemas.openxmlformats.org/drawingml/2006/table">
            <a:tbl>
              <a:tblPr firstRow="1" bandRow="1">
                <a:tableStyleId>{5C22544A-7EE6-4342-B048-85BDC9FD1C3A}</a:tableStyleId>
              </a:tblPr>
              <a:tblGrid>
                <a:gridCol w="621030"/>
              </a:tblGrid>
              <a:tr h="379730">
                <a:tc>
                  <a:txBody>
                    <a:bodyPr/>
                    <a:p>
                      <a:pPr>
                        <a:buNone/>
                      </a:pPr>
                      <a:r>
                        <a:rPr lang="zh-CN" altLang="en-US"/>
                        <a:t>残差</a:t>
                      </a:r>
                      <a:r>
                        <a:rPr lang="en-US" altLang="zh-CN"/>
                        <a:t>2</a:t>
                      </a:r>
                      <a:endParaRPr lang="en-US" altLang="zh-CN"/>
                    </a:p>
                  </a:txBody>
                  <a:tcPr/>
                </a:tc>
              </a:tr>
              <a:tr h="379730">
                <a:tc>
                  <a:txBody>
                    <a:bodyPr/>
                    <a:p>
                      <a:pPr>
                        <a:buNone/>
                      </a:pPr>
                      <a:r>
                        <a:rPr lang="en-US" altLang="zh-CN"/>
                        <a:t>1</a:t>
                      </a:r>
                      <a:endParaRPr lang="en-US" altLang="zh-CN"/>
                    </a:p>
                  </a:txBody>
                  <a:tcPr/>
                </a:tc>
              </a:tr>
              <a:tr h="379730">
                <a:tc>
                  <a:txBody>
                    <a:bodyPr/>
                    <a:p>
                      <a:pPr>
                        <a:buNone/>
                      </a:pPr>
                      <a:r>
                        <a:rPr lang="en-US" altLang="zh-CN"/>
                        <a:t>-0.5</a:t>
                      </a:r>
                      <a:endParaRPr lang="en-US" altLang="zh-CN"/>
                    </a:p>
                  </a:txBody>
                  <a:tcPr/>
                </a:tc>
              </a:tr>
              <a:tr h="379730">
                <a:tc>
                  <a:txBody>
                    <a:bodyPr/>
                    <a:p>
                      <a:pPr>
                        <a:buNone/>
                      </a:pPr>
                      <a:r>
                        <a:rPr lang="en-US" altLang="zh-CN"/>
                        <a:t>0.5</a:t>
                      </a:r>
                      <a:endParaRPr lang="en-US" altLang="zh-CN"/>
                    </a:p>
                  </a:txBody>
                  <a:tcPr/>
                </a:tc>
              </a:tr>
              <a:tr h="379730">
                <a:tc>
                  <a:txBody>
                    <a:bodyPr/>
                    <a:p>
                      <a:pPr>
                        <a:buNone/>
                      </a:pPr>
                      <a:r>
                        <a:rPr lang="en-US" altLang="zh-CN"/>
                        <a:t>1</a:t>
                      </a:r>
                      <a:endParaRPr lang="en-US" altLang="zh-CN"/>
                    </a:p>
                  </a:txBody>
                  <a:tcPr/>
                </a:tc>
              </a:tr>
              <a:tr h="379730">
                <a:tc>
                  <a:txBody>
                    <a:bodyPr/>
                    <a:p>
                      <a:pPr>
                        <a:buNone/>
                      </a:pPr>
                      <a:r>
                        <a:rPr lang="en-US" altLang="zh-CN"/>
                        <a:t>-1</a:t>
                      </a:r>
                      <a:endParaRPr lang="en-US" altLang="zh-CN"/>
                    </a:p>
                  </a:txBody>
                  <a:tcPr/>
                </a:tc>
              </a:tr>
              <a:tr h="379730">
                <a:tc>
                  <a:txBody>
                    <a:bodyPr/>
                    <a:p>
                      <a:pPr>
                        <a:buNone/>
                      </a:pPr>
                      <a:r>
                        <a:rPr lang="en-US" altLang="zh-CN"/>
                        <a:t>-1</a:t>
                      </a:r>
                      <a:endParaRPr lang="en-US" altLang="zh-CN"/>
                    </a:p>
                  </a:txBody>
                  <a:tcPr/>
                </a:tc>
              </a:tr>
              <a:tr h="379730">
                <a:tc>
                  <a:txBody>
                    <a:bodyPr/>
                    <a:p>
                      <a:pPr>
                        <a:buNone/>
                      </a:pPr>
                      <a:r>
                        <a:rPr lang="en-US" altLang="zh-CN"/>
                        <a:t>-3</a:t>
                      </a:r>
                      <a:endParaRPr lang="en-US" altLang="zh-CN"/>
                    </a:p>
                  </a:txBody>
                  <a:tcPr/>
                </a:tc>
              </a:tr>
            </a:tbl>
          </a:graphicData>
        </a:graphic>
      </p:graphicFrame>
      <p:graphicFrame>
        <p:nvGraphicFramePr>
          <p:cNvPr id="11" name="表格 10"/>
          <p:cNvGraphicFramePr/>
          <p:nvPr/>
        </p:nvGraphicFramePr>
        <p:xfrm>
          <a:off x="6586220" y="1170305"/>
          <a:ext cx="621030" cy="3037840"/>
        </p:xfrm>
        <a:graphic>
          <a:graphicData uri="http://schemas.openxmlformats.org/drawingml/2006/table">
            <a:tbl>
              <a:tblPr firstRow="1" bandRow="1">
                <a:tableStyleId>{5C22544A-7EE6-4342-B048-85BDC9FD1C3A}</a:tableStyleId>
              </a:tblPr>
              <a:tblGrid>
                <a:gridCol w="621030"/>
              </a:tblGrid>
              <a:tr h="379730">
                <a:tc>
                  <a:txBody>
                    <a:bodyPr/>
                    <a:p>
                      <a:pPr>
                        <a:buNone/>
                      </a:pPr>
                      <a:r>
                        <a:rPr lang="zh-CN" altLang="en-US"/>
                        <a:t>模型</a:t>
                      </a:r>
                      <a:r>
                        <a:rPr lang="en-US" altLang="zh-CN"/>
                        <a:t>3</a:t>
                      </a:r>
                      <a:endParaRPr lang="en-US" altLang="zh-CN"/>
                    </a:p>
                  </a:txBody>
                  <a:tcPr/>
                </a:tc>
              </a:tr>
              <a:tr h="379730">
                <a:tc>
                  <a:txBody>
                    <a:bodyPr/>
                    <a:p>
                      <a:pPr>
                        <a:buNone/>
                      </a:pPr>
                      <a:r>
                        <a:rPr lang="en-US" altLang="zh-CN"/>
                        <a:t>0.7</a:t>
                      </a:r>
                      <a:endParaRPr lang="en-US" altLang="zh-CN"/>
                    </a:p>
                  </a:txBody>
                  <a:tcPr/>
                </a:tc>
              </a:tr>
              <a:tr h="379730">
                <a:tc>
                  <a:txBody>
                    <a:bodyPr/>
                    <a:p>
                      <a:pPr>
                        <a:buNone/>
                      </a:pPr>
                      <a:r>
                        <a:rPr lang="en-US" altLang="zh-CN"/>
                        <a:t>-0.4</a:t>
                      </a:r>
                      <a:endParaRPr lang="en-US" altLang="zh-CN"/>
                    </a:p>
                  </a:txBody>
                  <a:tcPr/>
                </a:tc>
              </a:tr>
              <a:tr h="379730">
                <a:tc>
                  <a:txBody>
                    <a:bodyPr/>
                    <a:p>
                      <a:pPr>
                        <a:buNone/>
                      </a:pPr>
                      <a:r>
                        <a:rPr lang="en-US" altLang="zh-CN"/>
                        <a:t>0.6</a:t>
                      </a:r>
                      <a:endParaRPr lang="en-US" altLang="zh-CN"/>
                    </a:p>
                  </a:txBody>
                  <a:tcPr/>
                </a:tc>
              </a:tr>
              <a:tr h="379730">
                <a:tc>
                  <a:txBody>
                    <a:bodyPr/>
                    <a:p>
                      <a:pPr>
                        <a:buNone/>
                      </a:pPr>
                      <a:r>
                        <a:rPr lang="en-US" altLang="zh-CN"/>
                        <a:t>0.5</a:t>
                      </a:r>
                      <a:endParaRPr lang="en-US" altLang="zh-CN"/>
                    </a:p>
                  </a:txBody>
                  <a:tcPr/>
                </a:tc>
              </a:tr>
              <a:tr h="379730">
                <a:tc>
                  <a:txBody>
                    <a:bodyPr/>
                    <a:p>
                      <a:pPr>
                        <a:buNone/>
                      </a:pPr>
                      <a:r>
                        <a:rPr lang="en-US" altLang="zh-CN"/>
                        <a:t>-1.5</a:t>
                      </a:r>
                      <a:endParaRPr lang="en-US" altLang="zh-CN"/>
                    </a:p>
                  </a:txBody>
                  <a:tcPr/>
                </a:tc>
              </a:tr>
              <a:tr h="379730">
                <a:tc>
                  <a:txBody>
                    <a:bodyPr/>
                    <a:p>
                      <a:pPr>
                        <a:buNone/>
                      </a:pPr>
                      <a:r>
                        <a:rPr lang="en-US" altLang="zh-CN"/>
                        <a:t>-0.5</a:t>
                      </a:r>
                      <a:endParaRPr lang="en-US" altLang="zh-CN"/>
                    </a:p>
                  </a:txBody>
                  <a:tcPr/>
                </a:tc>
              </a:tr>
              <a:tr h="379730">
                <a:tc>
                  <a:txBody>
                    <a:bodyPr/>
                    <a:p>
                      <a:pPr>
                        <a:buNone/>
                      </a:pPr>
                      <a:r>
                        <a:rPr lang="en-US" altLang="zh-CN"/>
                        <a:t>-3</a:t>
                      </a:r>
                      <a:endParaRPr lang="en-US" altLang="zh-CN"/>
                    </a:p>
                  </a:txBody>
                  <a:tcPr/>
                </a:tc>
              </a:tr>
            </a:tbl>
          </a:graphicData>
        </a:graphic>
      </p:graphicFrame>
      <p:graphicFrame>
        <p:nvGraphicFramePr>
          <p:cNvPr id="12" name="表格 11"/>
          <p:cNvGraphicFramePr/>
          <p:nvPr/>
        </p:nvGraphicFramePr>
        <p:xfrm>
          <a:off x="7432040" y="1170305"/>
          <a:ext cx="621030" cy="3037840"/>
        </p:xfrm>
        <a:graphic>
          <a:graphicData uri="http://schemas.openxmlformats.org/drawingml/2006/table">
            <a:tbl>
              <a:tblPr firstRow="1" bandRow="1">
                <a:tableStyleId>{5C22544A-7EE6-4342-B048-85BDC9FD1C3A}</a:tableStyleId>
              </a:tblPr>
              <a:tblGrid>
                <a:gridCol w="621030"/>
              </a:tblGrid>
              <a:tr h="379730">
                <a:tc>
                  <a:txBody>
                    <a:bodyPr/>
                    <a:p>
                      <a:pPr>
                        <a:buNone/>
                      </a:pPr>
                      <a:r>
                        <a:rPr lang="zh-CN" altLang="en-US"/>
                        <a:t>残差</a:t>
                      </a:r>
                      <a:r>
                        <a:rPr lang="en-US" altLang="zh-CN"/>
                        <a:t>3</a:t>
                      </a:r>
                      <a:endParaRPr lang="en-US" altLang="zh-CN"/>
                    </a:p>
                  </a:txBody>
                  <a:tcPr/>
                </a:tc>
              </a:tr>
              <a:tr h="379730">
                <a:tc>
                  <a:txBody>
                    <a:bodyPr/>
                    <a:p>
                      <a:pPr>
                        <a:buNone/>
                      </a:pPr>
                      <a:r>
                        <a:rPr lang="en-US" altLang="zh-CN"/>
                        <a:t>0.3</a:t>
                      </a:r>
                      <a:endParaRPr lang="en-US" altLang="zh-CN"/>
                    </a:p>
                  </a:txBody>
                  <a:tcPr/>
                </a:tc>
              </a:tr>
              <a:tr h="379730">
                <a:tc>
                  <a:txBody>
                    <a:bodyPr/>
                    <a:p>
                      <a:pPr>
                        <a:buNone/>
                      </a:pPr>
                      <a:r>
                        <a:rPr lang="en-US" altLang="zh-CN"/>
                        <a:t>-0.1</a:t>
                      </a:r>
                      <a:endParaRPr lang="en-US" altLang="zh-CN"/>
                    </a:p>
                  </a:txBody>
                  <a:tcPr/>
                </a:tc>
              </a:tr>
              <a:tr h="379730">
                <a:tc>
                  <a:txBody>
                    <a:bodyPr/>
                    <a:p>
                      <a:pPr>
                        <a:buNone/>
                      </a:pPr>
                      <a:r>
                        <a:rPr lang="en-US" altLang="zh-CN"/>
                        <a:t>-0.1</a:t>
                      </a:r>
                      <a:endParaRPr lang="en-US" altLang="zh-CN"/>
                    </a:p>
                  </a:txBody>
                  <a:tcPr/>
                </a:tc>
              </a:tr>
              <a:tr h="379730">
                <a:tc>
                  <a:txBody>
                    <a:bodyPr/>
                    <a:p>
                      <a:pPr>
                        <a:buNone/>
                      </a:pPr>
                      <a:r>
                        <a:rPr lang="en-US" altLang="zh-CN"/>
                        <a:t>0.5</a:t>
                      </a:r>
                      <a:endParaRPr lang="en-US" altLang="zh-CN"/>
                    </a:p>
                  </a:txBody>
                  <a:tcPr/>
                </a:tc>
              </a:tr>
              <a:tr h="379730">
                <a:tc>
                  <a:txBody>
                    <a:bodyPr/>
                    <a:p>
                      <a:pPr>
                        <a:buNone/>
                      </a:pPr>
                      <a:r>
                        <a:rPr lang="en-US" altLang="zh-CN"/>
                        <a:t>0.5</a:t>
                      </a:r>
                      <a:endParaRPr lang="en-US" altLang="zh-CN"/>
                    </a:p>
                  </a:txBody>
                  <a:tcPr/>
                </a:tc>
              </a:tr>
              <a:tr h="379730">
                <a:tc>
                  <a:txBody>
                    <a:bodyPr/>
                    <a:p>
                      <a:pPr>
                        <a:buNone/>
                      </a:pPr>
                      <a:r>
                        <a:rPr lang="en-US" altLang="zh-CN"/>
                        <a:t>-0.5</a:t>
                      </a:r>
                      <a:endParaRPr lang="en-US" altLang="zh-CN"/>
                    </a:p>
                  </a:txBody>
                  <a:tcPr/>
                </a:tc>
              </a:tr>
              <a:tr h="379730">
                <a:tc>
                  <a:txBody>
                    <a:bodyPr/>
                    <a:p>
                      <a:pPr>
                        <a:buNone/>
                      </a:pPr>
                      <a:r>
                        <a:rPr lang="en-US" altLang="zh-CN"/>
                        <a:t>0</a:t>
                      </a:r>
                      <a:endParaRPr lang="en-US" altLang="zh-CN"/>
                    </a:p>
                  </a:txBody>
                  <a:tcPr/>
                </a:tc>
              </a:tr>
            </a:tbl>
          </a:graphicData>
        </a:graphic>
      </p:graphicFrame>
      <p:sp>
        <p:nvSpPr>
          <p:cNvPr id="13" name="文本框 12"/>
          <p:cNvSpPr txBox="1"/>
          <p:nvPr/>
        </p:nvSpPr>
        <p:spPr>
          <a:xfrm>
            <a:off x="8247380" y="2350770"/>
            <a:ext cx="824230" cy="368300"/>
          </a:xfrm>
          <a:prstGeom prst="rect">
            <a:avLst/>
          </a:prstGeom>
          <a:noFill/>
        </p:spPr>
        <p:txBody>
          <a:bodyPr wrap="square" rtlCol="0">
            <a:spAutoFit/>
          </a:bodyPr>
          <a:p>
            <a:r>
              <a:rPr lang="zh-CN" altLang="en-US"/>
              <a:t>＋</a:t>
            </a:r>
            <a:r>
              <a:rPr lang="en-US" altLang="zh-CN"/>
              <a:t>....</a:t>
            </a:r>
            <a:endParaRPr lang="zh-CN" altLang="en-US"/>
          </a:p>
        </p:txBody>
      </p:sp>
      <p:sp>
        <p:nvSpPr>
          <p:cNvPr id="14" name="右箭头 13"/>
          <p:cNvSpPr/>
          <p:nvPr/>
        </p:nvSpPr>
        <p:spPr>
          <a:xfrm>
            <a:off x="1144270" y="2350770"/>
            <a:ext cx="73660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右箭头 14"/>
          <p:cNvSpPr/>
          <p:nvPr/>
        </p:nvSpPr>
        <p:spPr>
          <a:xfrm>
            <a:off x="3505200" y="2350770"/>
            <a:ext cx="73660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右箭头 15"/>
          <p:cNvSpPr/>
          <p:nvPr/>
        </p:nvSpPr>
        <p:spPr>
          <a:xfrm>
            <a:off x="5824855" y="2350770"/>
            <a:ext cx="73660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2715895" y="1536700"/>
            <a:ext cx="2166620" cy="368300"/>
          </a:xfrm>
          <a:prstGeom prst="rect">
            <a:avLst/>
          </a:prstGeom>
          <a:noFill/>
          <a:ln>
            <a:solidFill>
              <a:schemeClr val="tx1"/>
            </a:solidFill>
            <a:prstDash val="solid"/>
          </a:ln>
        </p:spPr>
        <p:txBody>
          <a:bodyPr wrap="square" rtlCol="0">
            <a:spAutoFit/>
          </a:bodyPr>
          <a:p>
            <a:r>
              <a:rPr lang="en-US" altLang="zh-CN"/>
              <a:t>        -</a:t>
            </a:r>
            <a:endParaRPr lang="en-US" altLang="zh-CN"/>
          </a:p>
        </p:txBody>
      </p:sp>
      <p:sp>
        <p:nvSpPr>
          <p:cNvPr id="19" name="文本框 18"/>
          <p:cNvSpPr txBox="1"/>
          <p:nvPr/>
        </p:nvSpPr>
        <p:spPr>
          <a:xfrm>
            <a:off x="5101590" y="1560830"/>
            <a:ext cx="2113915" cy="368300"/>
          </a:xfrm>
          <a:prstGeom prst="rect">
            <a:avLst/>
          </a:prstGeom>
          <a:noFill/>
          <a:ln>
            <a:solidFill>
              <a:schemeClr val="tx1"/>
            </a:solidFill>
            <a:prstDash val="solid"/>
          </a:ln>
        </p:spPr>
        <p:txBody>
          <a:bodyPr wrap="square" rtlCol="0">
            <a:spAutoFit/>
          </a:bodyPr>
          <a:p>
            <a:r>
              <a:rPr lang="en-US" altLang="zh-CN"/>
              <a:t>        -</a:t>
            </a:r>
            <a:endParaRPr lang="en-US" altLang="zh-CN"/>
          </a:p>
        </p:txBody>
      </p:sp>
      <p:sp>
        <p:nvSpPr>
          <p:cNvPr id="20" name="文本框 19"/>
          <p:cNvSpPr txBox="1"/>
          <p:nvPr/>
        </p:nvSpPr>
        <p:spPr>
          <a:xfrm>
            <a:off x="4853305" y="1584960"/>
            <a:ext cx="166370" cy="368300"/>
          </a:xfrm>
          <a:prstGeom prst="rect">
            <a:avLst/>
          </a:prstGeom>
          <a:noFill/>
        </p:spPr>
        <p:txBody>
          <a:bodyPr wrap="square" rtlCol="0">
            <a:spAutoFit/>
          </a:bodyPr>
          <a:p>
            <a:r>
              <a:rPr lang="en-US" altLang="zh-CN"/>
              <a:t>=</a:t>
            </a:r>
            <a:endParaRPr lang="en-US" altLang="zh-CN"/>
          </a:p>
        </p:txBody>
      </p:sp>
      <p:sp>
        <p:nvSpPr>
          <p:cNvPr id="21" name="文本框 20"/>
          <p:cNvSpPr txBox="1"/>
          <p:nvPr/>
        </p:nvSpPr>
        <p:spPr>
          <a:xfrm>
            <a:off x="7218680" y="1528445"/>
            <a:ext cx="153035" cy="368300"/>
          </a:xfrm>
          <a:prstGeom prst="rect">
            <a:avLst/>
          </a:prstGeom>
          <a:noFill/>
        </p:spPr>
        <p:txBody>
          <a:bodyPr wrap="square" rtlCol="0">
            <a:spAutoFit/>
          </a:bodyPr>
          <a:p>
            <a:r>
              <a:rPr lang="en-US" altLang="zh-CN"/>
              <a:t>=</a:t>
            </a:r>
            <a:endParaRPr lang="en-US" altLang="zh-CN"/>
          </a:p>
        </p:txBody>
      </p:sp>
      <p:cxnSp>
        <p:nvCxnSpPr>
          <p:cNvPr id="22" name="直接箭头连接符 21"/>
          <p:cNvCxnSpPr/>
          <p:nvPr/>
        </p:nvCxnSpPr>
        <p:spPr>
          <a:xfrm>
            <a:off x="2314575" y="4208145"/>
            <a:ext cx="2273935" cy="521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4588510" y="4208145"/>
            <a:ext cx="0" cy="521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 idx="2"/>
            <a:endCxn id="25" idx="0"/>
          </p:cNvCxnSpPr>
          <p:nvPr/>
        </p:nvCxnSpPr>
        <p:spPr>
          <a:xfrm flipH="1">
            <a:off x="4521200" y="4208145"/>
            <a:ext cx="2375535" cy="521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51810" y="4730115"/>
            <a:ext cx="2938780" cy="306705"/>
          </a:xfrm>
          <a:prstGeom prst="rect">
            <a:avLst/>
          </a:prstGeom>
          <a:noFill/>
        </p:spPr>
        <p:txBody>
          <a:bodyPr wrap="none" rtlCol="0">
            <a:spAutoFit/>
          </a:bodyPr>
          <a:p>
            <a:r>
              <a:rPr lang="zh-CN" altLang="en-US" sz="1400"/>
              <a:t>第一个样本预测值：</a:t>
            </a:r>
            <a:r>
              <a:rPr lang="en-US" altLang="zh-CN" sz="1400"/>
              <a:t>13+1+0.7=14.7</a:t>
            </a:r>
            <a:endParaRPr lang="en-US" altLang="zh-CN" sz="1400"/>
          </a:p>
        </p:txBody>
      </p:sp>
      <p:sp>
        <p:nvSpPr>
          <p:cNvPr id="26" name="文本框 25"/>
          <p:cNvSpPr txBox="1"/>
          <p:nvPr/>
        </p:nvSpPr>
        <p:spPr>
          <a:xfrm>
            <a:off x="4241800" y="4284980"/>
            <a:ext cx="297180" cy="368300"/>
          </a:xfrm>
          <a:prstGeom prst="rect">
            <a:avLst/>
          </a:prstGeom>
          <a:noFill/>
        </p:spPr>
        <p:txBody>
          <a:bodyPr wrap="none" rtlCol="0">
            <a:spAutoFit/>
          </a:bodyPr>
          <a:p>
            <a:r>
              <a:rPr lang="en-US" altLang="zh-CN"/>
              <a:t>+</a:t>
            </a:r>
            <a:endParaRPr lang="en-US" altLang="zh-CN"/>
          </a:p>
        </p:txBody>
      </p:sp>
      <p:sp>
        <p:nvSpPr>
          <p:cNvPr id="27" name="文本框 26"/>
          <p:cNvSpPr txBox="1"/>
          <p:nvPr/>
        </p:nvSpPr>
        <p:spPr>
          <a:xfrm>
            <a:off x="3399155" y="4208145"/>
            <a:ext cx="297180" cy="368300"/>
          </a:xfrm>
          <a:prstGeom prst="rect">
            <a:avLst/>
          </a:prstGeom>
          <a:noFill/>
        </p:spPr>
        <p:txBody>
          <a:bodyPr wrap="none" rtlCol="0">
            <a:spAutoFit/>
          </a:bodyPr>
          <a:p>
            <a:r>
              <a:rPr lang="en-US" altLang="zh-CN"/>
              <a:t>+</a:t>
            </a:r>
            <a:endParaRPr lang="en-US" altLang="zh-CN"/>
          </a:p>
        </p:txBody>
      </p:sp>
      <p:sp>
        <p:nvSpPr>
          <p:cNvPr id="28" name="文本框 27"/>
          <p:cNvSpPr txBox="1"/>
          <p:nvPr/>
        </p:nvSpPr>
        <p:spPr>
          <a:xfrm>
            <a:off x="5347335" y="4208145"/>
            <a:ext cx="297180" cy="368300"/>
          </a:xfrm>
          <a:prstGeom prst="rect">
            <a:avLst/>
          </a:prstGeom>
          <a:noFill/>
        </p:spPr>
        <p:txBody>
          <a:bodyPr wrap="square" rtlCol="0">
            <a:spAutoFit/>
          </a:bodyPr>
          <a:p>
            <a:r>
              <a:rPr lang="en-US" altLang="zh-CN"/>
              <a:t>+</a:t>
            </a:r>
            <a:endParaRPr lang="en-US" altLang="zh-CN"/>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en-US" altLang="zh-CN" sz="2000" b="1" dirty="0">
                <a:latin typeface="+mj-lt"/>
                <a:ea typeface="+mj-lt"/>
                <a:sym typeface="+mn-ea"/>
              </a:rPr>
              <a:t>GBDT</a:t>
            </a:r>
            <a:endParaRPr lang="en-US" altLang="zh-CN" sz="2000" b="1" dirty="0">
              <a:latin typeface="+mj-lt"/>
              <a:ea typeface="+mj-lt"/>
              <a:sym typeface="+mn-ea"/>
            </a:endParaRPr>
          </a:p>
        </p:txBody>
      </p:sp>
      <p:sp>
        <p:nvSpPr>
          <p:cNvPr id="7" name="文本框 6"/>
          <p:cNvSpPr txBox="1"/>
          <p:nvPr/>
        </p:nvSpPr>
        <p:spPr>
          <a:xfrm>
            <a:off x="847090" y="796290"/>
            <a:ext cx="7926705" cy="3969385"/>
          </a:xfrm>
          <a:prstGeom prst="rect">
            <a:avLst/>
          </a:prstGeom>
          <a:noFill/>
        </p:spPr>
        <p:txBody>
          <a:bodyPr wrap="square" rtlCol="0">
            <a:spAutoFit/>
          </a:bodyPr>
          <a:p>
            <a:pPr marL="285750" indent="-285750">
              <a:buFont typeface="Wingdings" panose="05000000000000000000" charset="0"/>
              <a:buChar char="l"/>
            </a:pPr>
            <a:r>
              <a:rPr lang="zh-CN" altLang="en-US" sz="1400" dirty="0">
                <a:sym typeface="+mn-ea"/>
              </a:rPr>
              <a:t> 提升树利用加法模型与前向分步算法实现学习的优化过程，当损失函数是平方损失和指数损失函数时，每一步优化是很简单的，但对一般损失函数而言，往往每一步优化并不那么容易</a:t>
            </a:r>
            <a:endParaRPr lang="zh-CN" altLang="en-US" sz="1400" dirty="0">
              <a:sym typeface="+mn-ea"/>
            </a:endParaRPr>
          </a:p>
          <a:p>
            <a:pPr indent="0">
              <a:buFont typeface="Wingdings" panose="05000000000000000000" charset="0"/>
              <a:buNone/>
            </a:pPr>
            <a:endParaRPr lang="zh-CN" altLang="en-US" sz="1400" dirty="0">
              <a:sym typeface="+mn-ea"/>
            </a:endParaRPr>
          </a:p>
          <a:p>
            <a:pPr marL="285750" indent="-285750">
              <a:buFont typeface="Wingdings" panose="05000000000000000000" charset="0"/>
              <a:buChar char="l"/>
            </a:pPr>
            <a:r>
              <a:rPr lang="zh-CN" altLang="en-US" sz="1400" dirty="0">
                <a:sym typeface="+mn-ea"/>
              </a:rPr>
              <a:t>针对这一问题，</a:t>
            </a:r>
            <a:r>
              <a:rPr lang="en-US" altLang="zh-CN" sz="1400" dirty="0" err="1">
                <a:sym typeface="+mn-ea"/>
              </a:rPr>
              <a:t>Freidmao</a:t>
            </a:r>
            <a:r>
              <a:rPr lang="zh-CN" altLang="en-US" sz="1400" dirty="0">
                <a:sym typeface="+mn-ea"/>
              </a:rPr>
              <a:t>提出了梯度提升</a:t>
            </a:r>
            <a:r>
              <a:rPr lang="en-US" altLang="zh-CN" sz="1400" dirty="0">
                <a:sym typeface="+mn-ea"/>
              </a:rPr>
              <a:t>(gradient boosting)</a:t>
            </a:r>
            <a:r>
              <a:rPr lang="zh-CN" altLang="en-US" sz="1400" dirty="0">
                <a:sym typeface="+mn-ea"/>
              </a:rPr>
              <a:t>算法</a:t>
            </a:r>
            <a:r>
              <a:rPr lang="en-US" altLang="zh-CN" sz="1400" dirty="0">
                <a:sym typeface="+mn-ea"/>
              </a:rPr>
              <a:t>.</a:t>
            </a:r>
            <a:r>
              <a:rPr lang="zh-CN" altLang="en-US" sz="1400" dirty="0">
                <a:sym typeface="+mn-ea"/>
              </a:rPr>
              <a:t>这是利用最速下降法的近似方法，其关键是利用损失函数的负梯度在当前模型的值</a:t>
            </a:r>
            <a:endParaRPr lang="zh-CN" altLang="en-US" sz="1400" dirty="0">
              <a:sym typeface="+mn-ea"/>
            </a:endParaRPr>
          </a:p>
          <a:p>
            <a:pPr marL="285750" indent="-285750">
              <a:buFont typeface="Wingdings" panose="05000000000000000000" charset="0"/>
              <a:buChar char="l"/>
            </a:pPr>
            <a:endParaRPr lang="zh-CN" altLang="en-US" sz="1400" dirty="0">
              <a:sym typeface="+mn-ea"/>
            </a:endParaRPr>
          </a:p>
          <a:p>
            <a:pPr marL="285750" indent="-285750">
              <a:buFont typeface="Wingdings" panose="05000000000000000000" charset="0"/>
              <a:buChar char="l"/>
            </a:pPr>
            <a:endParaRPr lang="zh-CN" altLang="en-US" sz="1400" dirty="0">
              <a:sym typeface="+mn-ea"/>
            </a:endParaRPr>
          </a:p>
          <a:p>
            <a:pPr marL="285750" indent="-285750">
              <a:buFont typeface="Wingdings" panose="05000000000000000000" charset="0"/>
              <a:buChar char="l"/>
            </a:pPr>
            <a:endParaRPr lang="zh-CN" altLang="en-US" sz="1400" dirty="0">
              <a:sym typeface="+mn-ea"/>
            </a:endParaRPr>
          </a:p>
          <a:p>
            <a:pPr marL="285750" indent="-285750">
              <a:buFont typeface="Wingdings" panose="05000000000000000000" charset="0"/>
              <a:buChar char="l"/>
            </a:pPr>
            <a:endParaRPr lang="zh-CN" altLang="en-US" sz="1400" dirty="0">
              <a:sym typeface="+mn-ea"/>
            </a:endParaRPr>
          </a:p>
          <a:p>
            <a:pPr marL="285750" indent="-285750">
              <a:buFont typeface="Wingdings" panose="05000000000000000000" charset="0"/>
              <a:buChar char="l"/>
            </a:pPr>
            <a:endParaRPr lang="zh-CN" altLang="en-US" sz="1400" dirty="0">
              <a:sym typeface="+mn-ea"/>
            </a:endParaRPr>
          </a:p>
          <a:p>
            <a:pPr marL="285750" indent="-285750">
              <a:buFont typeface="Wingdings" panose="05000000000000000000" charset="0"/>
              <a:buChar char="l"/>
            </a:pPr>
            <a:r>
              <a:rPr lang="en-US" altLang="zh-CN" sz="1400" dirty="0">
                <a:sym typeface="+mn-ea"/>
              </a:rPr>
              <a:t>GBDT</a:t>
            </a:r>
            <a:r>
              <a:rPr lang="zh-CN" altLang="en-US" sz="1400" dirty="0" smtClean="0">
                <a:sym typeface="+mn-ea"/>
              </a:rPr>
              <a:t>是基于</a:t>
            </a:r>
            <a:r>
              <a:rPr lang="en-US" altLang="zh-CN" sz="1400" dirty="0" smtClean="0">
                <a:sym typeface="+mn-ea"/>
              </a:rPr>
              <a:t>Boosting</a:t>
            </a:r>
            <a:r>
              <a:rPr lang="zh-CN" altLang="en-US" sz="1400" dirty="0">
                <a:sym typeface="+mn-ea"/>
              </a:rPr>
              <a:t>的思想，串行地构造多棵决策树来进行数据的预测</a:t>
            </a:r>
            <a:r>
              <a:rPr lang="zh-CN" altLang="en-US" sz="1400" dirty="0" smtClean="0">
                <a:sym typeface="+mn-ea"/>
              </a:rPr>
              <a:t>，对损失函数做</a:t>
            </a:r>
            <a:r>
              <a:rPr lang="zh-CN" altLang="en-US" sz="1400" dirty="0">
                <a:sym typeface="+mn-ea"/>
              </a:rPr>
              <a:t>梯度下降</a:t>
            </a:r>
            <a:r>
              <a:rPr lang="zh-CN" altLang="en-US" sz="1400" dirty="0" smtClean="0">
                <a:sym typeface="+mn-ea"/>
              </a:rPr>
              <a:t>，每轮迭代</a:t>
            </a:r>
            <a:r>
              <a:rPr lang="zh-CN" altLang="en-US" sz="1400" dirty="0">
                <a:sym typeface="+mn-ea"/>
              </a:rPr>
              <a:t>都去拟合损失函数在当前模型下的负梯度，把待</a:t>
            </a:r>
            <a:r>
              <a:rPr lang="zh-CN" altLang="en-US" sz="1400" dirty="0" smtClean="0">
                <a:sym typeface="+mn-ea"/>
              </a:rPr>
              <a:t>求的决策树模型当作参数，从而使得参数</a:t>
            </a:r>
            <a:r>
              <a:rPr lang="zh-CN" altLang="en-US" sz="1400" dirty="0">
                <a:sym typeface="+mn-ea"/>
              </a:rPr>
              <a:t>朝着最小化损失函数的方向更新</a:t>
            </a:r>
            <a:r>
              <a:rPr lang="zh-CN" altLang="en-US" sz="1400" dirty="0" smtClean="0">
                <a:sym typeface="+mn-ea"/>
              </a:rPr>
              <a:t>。</a:t>
            </a:r>
            <a:endParaRPr lang="zh-CN" altLang="en-US" sz="1400" dirty="0" smtClean="0">
              <a:sym typeface="+mn-ea"/>
            </a:endParaRPr>
          </a:p>
          <a:p>
            <a:pPr marL="285750" indent="-285750">
              <a:buFont typeface="Wingdings" panose="05000000000000000000" charset="0"/>
              <a:buChar char="l"/>
            </a:pPr>
            <a:endParaRPr lang="zh-CN" altLang="en-US" sz="1400" dirty="0" smtClean="0">
              <a:sym typeface="+mn-ea"/>
            </a:endParaRPr>
          </a:p>
          <a:p>
            <a:pPr marL="285750" indent="-285750">
              <a:buFont typeface="Wingdings" panose="05000000000000000000" charset="0"/>
              <a:buChar char="l"/>
            </a:pPr>
            <a:r>
              <a:rPr lang="zh-CN" altLang="en-US" sz="1400" dirty="0">
                <a:sym typeface="+mn-ea"/>
              </a:rPr>
              <a:t>最常见的损失函数是平方损失函数，</a:t>
            </a:r>
            <a:r>
              <a:rPr lang="en-US" altLang="zh-CN" sz="1400" dirty="0">
                <a:sym typeface="+mn-ea"/>
              </a:rPr>
              <a:t>square loss</a:t>
            </a:r>
            <a:r>
              <a:rPr lang="zh-CN" altLang="en-US" sz="1400" dirty="0">
                <a:sym typeface="+mn-ea"/>
              </a:rPr>
              <a:t>的优点是便于理解和实现，它</a:t>
            </a:r>
            <a:r>
              <a:rPr lang="zh-CN" altLang="en-US" sz="1400" dirty="0" smtClean="0">
                <a:sym typeface="+mn-ea"/>
              </a:rPr>
              <a:t>的负梯度就是残差</a:t>
            </a:r>
            <a:endParaRPr lang="en-US" altLang="zh-CN" sz="1400" dirty="0"/>
          </a:p>
          <a:p>
            <a:pPr indent="0">
              <a:buFont typeface="Wingdings" panose="05000000000000000000" charset="0"/>
              <a:buNone/>
            </a:pPr>
            <a:endParaRPr lang="en-US" altLang="zh-CN" sz="1400" dirty="0"/>
          </a:p>
          <a:p>
            <a:pPr marL="285750" indent="-285750">
              <a:buFont typeface="Wingdings" panose="05000000000000000000" charset="0"/>
              <a:buChar char="l"/>
            </a:pPr>
            <a:endParaRPr lang="zh-CN" altLang="en-US" sz="1400"/>
          </a:p>
        </p:txBody>
      </p:sp>
      <p:pic>
        <p:nvPicPr>
          <p:cNvPr id="2549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1030" y="1990090"/>
            <a:ext cx="2821940" cy="925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GBDT</a:t>
            </a:r>
            <a:endParaRPr lang="en-US" altLang="zh-CN" sz="2000" b="1" dirty="0">
              <a:latin typeface="+mj-lt"/>
              <a:ea typeface="+mj-lt"/>
              <a:sym typeface="+mn-ea"/>
            </a:endParaRPr>
          </a:p>
        </p:txBody>
      </p:sp>
      <p:pic>
        <p:nvPicPr>
          <p:cNvPr id="7" name="图片 6"/>
          <p:cNvPicPr>
            <a:picLocks noChangeAspect="1"/>
          </p:cNvPicPr>
          <p:nvPr/>
        </p:nvPicPr>
        <p:blipFill>
          <a:blip r:embed="rId1"/>
          <a:stretch>
            <a:fillRect/>
          </a:stretch>
        </p:blipFill>
        <p:spPr>
          <a:xfrm>
            <a:off x="629920" y="1486535"/>
            <a:ext cx="2190750" cy="809625"/>
          </a:xfrm>
          <a:prstGeom prst="rect">
            <a:avLst/>
          </a:prstGeom>
        </p:spPr>
      </p:pic>
      <p:pic>
        <p:nvPicPr>
          <p:cNvPr id="10" name="图片 9"/>
          <p:cNvPicPr>
            <a:picLocks noChangeAspect="1"/>
          </p:cNvPicPr>
          <p:nvPr/>
        </p:nvPicPr>
        <p:blipFill>
          <a:blip r:embed="rId2"/>
          <a:stretch>
            <a:fillRect/>
          </a:stretch>
        </p:blipFill>
        <p:spPr>
          <a:xfrm>
            <a:off x="5516245" y="1337945"/>
            <a:ext cx="3028950" cy="790575"/>
          </a:xfrm>
          <a:prstGeom prst="rect">
            <a:avLst/>
          </a:prstGeom>
        </p:spPr>
      </p:pic>
      <p:sp>
        <p:nvSpPr>
          <p:cNvPr id="12" name="文本框 11"/>
          <p:cNvSpPr txBox="1"/>
          <p:nvPr/>
        </p:nvSpPr>
        <p:spPr>
          <a:xfrm>
            <a:off x="3143885" y="852805"/>
            <a:ext cx="2372360" cy="306705"/>
          </a:xfrm>
          <a:prstGeom prst="rect">
            <a:avLst/>
          </a:prstGeom>
          <a:noFill/>
        </p:spPr>
        <p:txBody>
          <a:bodyPr wrap="square" rtlCol="0">
            <a:spAutoFit/>
          </a:bodyPr>
          <a:p>
            <a:r>
              <a:rPr lang="zh-CN" altLang="en-US" sz="1400"/>
              <a:t>梯度下降和</a:t>
            </a:r>
            <a:r>
              <a:rPr lang="en-US" altLang="zh-CN" sz="1400"/>
              <a:t>GBDT</a:t>
            </a:r>
            <a:r>
              <a:rPr lang="zh-CN" altLang="en-US" sz="1400"/>
              <a:t>类比</a:t>
            </a:r>
            <a:endParaRPr lang="zh-CN" altLang="en-US" sz="1400"/>
          </a:p>
        </p:txBody>
      </p:sp>
      <p:sp>
        <p:nvSpPr>
          <p:cNvPr id="13" name="文本框 12"/>
          <p:cNvSpPr txBox="1"/>
          <p:nvPr/>
        </p:nvSpPr>
        <p:spPr>
          <a:xfrm>
            <a:off x="595630" y="2892425"/>
            <a:ext cx="3235325" cy="953135"/>
          </a:xfrm>
          <a:prstGeom prst="rect">
            <a:avLst/>
          </a:prstGeom>
          <a:noFill/>
        </p:spPr>
        <p:txBody>
          <a:bodyPr wrap="square" rtlCol="0">
            <a:spAutoFit/>
          </a:bodyPr>
          <a:p>
            <a:r>
              <a:rPr lang="zh-CN" altLang="en-US" sz="1400"/>
              <a:t>梯度下降中，通过调整参数来使损失函数最小</a:t>
            </a:r>
            <a:endParaRPr lang="zh-CN" altLang="en-US" sz="1400"/>
          </a:p>
          <a:p>
            <a:r>
              <a:rPr lang="zh-CN" altLang="en-US" sz="1400"/>
              <a:t>在参数空间中寻找最合适的参数，参数空间指所有可能的参数组合</a:t>
            </a:r>
            <a:endParaRPr lang="zh-CN" altLang="en-US" sz="1400"/>
          </a:p>
        </p:txBody>
      </p:sp>
      <p:sp>
        <p:nvSpPr>
          <p:cNvPr id="14" name="文本框 13"/>
          <p:cNvSpPr txBox="1"/>
          <p:nvPr/>
        </p:nvSpPr>
        <p:spPr>
          <a:xfrm>
            <a:off x="5412740" y="2850515"/>
            <a:ext cx="3132455" cy="1814830"/>
          </a:xfrm>
          <a:prstGeom prst="rect">
            <a:avLst/>
          </a:prstGeom>
          <a:noFill/>
        </p:spPr>
        <p:txBody>
          <a:bodyPr wrap="square" rtlCol="0">
            <a:spAutoFit/>
          </a:bodyPr>
          <a:p>
            <a:r>
              <a:rPr lang="en-US" altLang="zh-CN" sz="1400"/>
              <a:t>GBDT</a:t>
            </a:r>
            <a:r>
              <a:rPr lang="zh-CN" altLang="en-US" sz="1400"/>
              <a:t>中，调整弱学习器来使损失函数最小</a:t>
            </a:r>
            <a:endParaRPr lang="zh-CN" altLang="en-US" sz="1400"/>
          </a:p>
          <a:p>
            <a:r>
              <a:rPr lang="zh-CN" altLang="en-US" sz="1400"/>
              <a:t>在函数空间中寻找最合适的函数，函数</a:t>
            </a:r>
            <a:r>
              <a:rPr lang="zh-CN" altLang="en-US" sz="1400">
                <a:sym typeface="+mn-ea"/>
              </a:rPr>
              <a:t>空间指所有可能的函数组合</a:t>
            </a:r>
            <a:endParaRPr lang="zh-CN" altLang="en-US" sz="1400">
              <a:sym typeface="+mn-ea"/>
            </a:endParaRPr>
          </a:p>
          <a:p>
            <a:r>
              <a:rPr lang="zh-CN" altLang="en-US" sz="1400">
                <a:sym typeface="+mn-ea"/>
              </a:rPr>
              <a:t>这里的函数空间可以理解为预测值组成的空间</a:t>
            </a:r>
            <a:endParaRPr lang="zh-CN" altLang="en-US" sz="1400">
              <a:sym typeface="+mn-ea"/>
            </a:endParaRPr>
          </a:p>
          <a:p>
            <a:r>
              <a:rPr lang="zh-CN" altLang="en-US" sz="1400"/>
              <a:t> </a:t>
            </a:r>
            <a:endParaRPr lang="zh-CN" altLang="en-US" sz="1400"/>
          </a:p>
          <a:p>
            <a:endParaRPr lang="zh-CN" altLang="en-US" sz="1400"/>
          </a:p>
        </p:txBody>
      </p:sp>
      <p:pic>
        <p:nvPicPr>
          <p:cNvPr id="17" name="图片 16"/>
          <p:cNvPicPr>
            <a:picLocks noChangeAspect="1"/>
          </p:cNvPicPr>
          <p:nvPr/>
        </p:nvPicPr>
        <p:blipFill>
          <a:blip r:embed="rId3"/>
          <a:stretch>
            <a:fillRect/>
          </a:stretch>
        </p:blipFill>
        <p:spPr>
          <a:xfrm>
            <a:off x="6800215" y="2162175"/>
            <a:ext cx="2228850" cy="600075"/>
          </a:xfrm>
          <a:prstGeom prst="rect">
            <a:avLst/>
          </a:prstGeom>
        </p:spPr>
      </p:pic>
      <p:sp>
        <p:nvSpPr>
          <p:cNvPr id="18" name="文本框 17"/>
          <p:cNvSpPr txBox="1"/>
          <p:nvPr/>
        </p:nvSpPr>
        <p:spPr>
          <a:xfrm>
            <a:off x="7165975" y="1629410"/>
            <a:ext cx="1071245" cy="368300"/>
          </a:xfrm>
          <a:prstGeom prst="rect">
            <a:avLst/>
          </a:prstGeom>
          <a:noFill/>
          <a:ln>
            <a:solidFill>
              <a:srgbClr val="FF0000"/>
            </a:solidFill>
          </a:ln>
        </p:spPr>
        <p:txBody>
          <a:bodyPr wrap="square" rtlCol="0">
            <a:spAutoFit/>
          </a:bodyPr>
          <a:p>
            <a:endParaRPr lang="zh-CN" altLang="en-US"/>
          </a:p>
        </p:txBody>
      </p:sp>
      <p:cxnSp>
        <p:nvCxnSpPr>
          <p:cNvPr id="19" name="直接箭头连接符 18"/>
          <p:cNvCxnSpPr>
            <a:stCxn id="18" idx="2"/>
          </p:cNvCxnSpPr>
          <p:nvPr/>
        </p:nvCxnSpPr>
        <p:spPr>
          <a:xfrm flipH="1">
            <a:off x="7432040" y="1997710"/>
            <a:ext cx="269875" cy="15049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4"/>
          <a:stretch>
            <a:fillRect/>
          </a:stretch>
        </p:blipFill>
        <p:spPr>
          <a:xfrm>
            <a:off x="5516245" y="4187190"/>
            <a:ext cx="438150" cy="276225"/>
          </a:xfrm>
          <a:prstGeom prst="rect">
            <a:avLst/>
          </a:prstGeom>
        </p:spPr>
      </p:pic>
      <p:sp>
        <p:nvSpPr>
          <p:cNvPr id="22" name="文本框 21"/>
          <p:cNvSpPr txBox="1"/>
          <p:nvPr/>
        </p:nvSpPr>
        <p:spPr>
          <a:xfrm>
            <a:off x="6016625" y="4181475"/>
            <a:ext cx="2220595" cy="306705"/>
          </a:xfrm>
          <a:prstGeom prst="rect">
            <a:avLst/>
          </a:prstGeom>
          <a:noFill/>
        </p:spPr>
        <p:txBody>
          <a:bodyPr wrap="square" rtlCol="0">
            <a:spAutoFit/>
          </a:bodyPr>
          <a:p>
            <a:r>
              <a:rPr lang="zh-CN" altLang="en-US" sz="1400"/>
              <a:t>就是空间中一个点</a:t>
            </a:r>
            <a:endParaRPr lang="zh-CN" altLang="en-US" sz="140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GBDT</a:t>
            </a:r>
            <a:endParaRPr lang="en-US" altLang="zh-CN" sz="2000" b="1" dirty="0">
              <a:latin typeface="+mj-lt"/>
              <a:ea typeface="+mj-lt"/>
              <a:sym typeface="+mn-ea"/>
            </a:endParaRPr>
          </a:p>
        </p:txBody>
      </p:sp>
      <p:pic>
        <p:nvPicPr>
          <p:cNvPr id="2" name="图片 1"/>
          <p:cNvPicPr>
            <a:picLocks noChangeAspect="1"/>
          </p:cNvPicPr>
          <p:nvPr/>
        </p:nvPicPr>
        <p:blipFill>
          <a:blip r:embed="rId1"/>
          <a:stretch>
            <a:fillRect/>
          </a:stretch>
        </p:blipFill>
        <p:spPr>
          <a:xfrm>
            <a:off x="624840" y="819150"/>
            <a:ext cx="3612515" cy="1807210"/>
          </a:xfrm>
          <a:prstGeom prst="rect">
            <a:avLst/>
          </a:prstGeom>
        </p:spPr>
      </p:pic>
      <p:pic>
        <p:nvPicPr>
          <p:cNvPr id="3" name="图片 2"/>
          <p:cNvPicPr>
            <a:picLocks noChangeAspect="1"/>
          </p:cNvPicPr>
          <p:nvPr/>
        </p:nvPicPr>
        <p:blipFill>
          <a:blip r:embed="rId2"/>
          <a:stretch>
            <a:fillRect/>
          </a:stretch>
        </p:blipFill>
        <p:spPr>
          <a:xfrm>
            <a:off x="5473065" y="850900"/>
            <a:ext cx="3606800" cy="1815465"/>
          </a:xfrm>
          <a:prstGeom prst="rect">
            <a:avLst/>
          </a:prstGeom>
        </p:spPr>
      </p:pic>
      <p:pic>
        <p:nvPicPr>
          <p:cNvPr id="5" name="图片 4"/>
          <p:cNvPicPr>
            <a:picLocks noChangeAspect="1"/>
          </p:cNvPicPr>
          <p:nvPr/>
        </p:nvPicPr>
        <p:blipFill>
          <a:blip r:embed="rId3"/>
          <a:stretch>
            <a:fillRect/>
          </a:stretch>
        </p:blipFill>
        <p:spPr>
          <a:xfrm>
            <a:off x="5335270" y="3099435"/>
            <a:ext cx="3744595" cy="1781810"/>
          </a:xfrm>
          <a:prstGeom prst="rect">
            <a:avLst/>
          </a:prstGeom>
        </p:spPr>
      </p:pic>
      <p:pic>
        <p:nvPicPr>
          <p:cNvPr id="6" name="图片 5"/>
          <p:cNvPicPr>
            <a:picLocks noChangeAspect="1"/>
          </p:cNvPicPr>
          <p:nvPr/>
        </p:nvPicPr>
        <p:blipFill>
          <a:blip r:embed="rId4"/>
          <a:stretch>
            <a:fillRect/>
          </a:stretch>
        </p:blipFill>
        <p:spPr>
          <a:xfrm>
            <a:off x="406400" y="3260725"/>
            <a:ext cx="3923030" cy="1717040"/>
          </a:xfrm>
          <a:prstGeom prst="rect">
            <a:avLst/>
          </a:prstGeom>
        </p:spPr>
      </p:pic>
      <p:sp>
        <p:nvSpPr>
          <p:cNvPr id="8" name="右箭头 7"/>
          <p:cNvSpPr/>
          <p:nvPr/>
        </p:nvSpPr>
        <p:spPr>
          <a:xfrm>
            <a:off x="4573270" y="1588770"/>
            <a:ext cx="712470" cy="23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下箭头 8"/>
          <p:cNvSpPr/>
          <p:nvPr/>
        </p:nvSpPr>
        <p:spPr>
          <a:xfrm>
            <a:off x="7073265" y="2626360"/>
            <a:ext cx="251460" cy="551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左箭头 10"/>
          <p:cNvSpPr/>
          <p:nvPr/>
        </p:nvSpPr>
        <p:spPr>
          <a:xfrm>
            <a:off x="4573270" y="4118610"/>
            <a:ext cx="657225" cy="2444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idx="4294967295"/>
          </p:nvPr>
        </p:nvSpPr>
        <p:spPr>
          <a:xfrm>
            <a:off x="0" y="97790"/>
            <a:ext cx="6918325" cy="530860"/>
          </a:xfrm>
        </p:spPr>
        <p:txBody>
          <a:bodyPr/>
          <a:p>
            <a:r>
              <a:rPr lang="zh-CN" altLang="en-US" sz="2400">
                <a:latin typeface="+mj-lt"/>
                <a:ea typeface="+mj-lt"/>
              </a:rPr>
              <a:t>数据简介</a:t>
            </a:r>
            <a:endParaRPr lang="zh-CN" altLang="en-US" sz="2400">
              <a:latin typeface="+mj-lt"/>
              <a:ea typeface="+mj-lt"/>
            </a:endParaRPr>
          </a:p>
        </p:txBody>
      </p:sp>
      <p:sp>
        <p:nvSpPr>
          <p:cNvPr id="4" name="内容占位符 3"/>
          <p:cNvSpPr>
            <a:spLocks noGrp="1"/>
          </p:cNvSpPr>
          <p:nvPr>
            <p:ph sz="quarter" idx="4294967295"/>
          </p:nvPr>
        </p:nvSpPr>
        <p:spPr>
          <a:xfrm>
            <a:off x="1083310" y="1016635"/>
            <a:ext cx="8060690" cy="3642360"/>
          </a:xfrm>
        </p:spPr>
        <p:txBody>
          <a:bodyPr>
            <a:normAutofit/>
          </a:bodyPr>
          <a:p>
            <a:r>
              <a:rPr lang="zh-CN" altLang="en-US" sz="1400" b="1" dirty="0">
                <a:latin typeface="+mj-lt"/>
                <a:ea typeface="+mj-lt"/>
                <a:cs typeface="+mj-lt"/>
              </a:rPr>
              <a:t>来源：</a:t>
            </a:r>
            <a:r>
              <a:rPr lang="zh-CN" altLang="en-US" sz="1400" dirty="0">
                <a:latin typeface="+mj-lt"/>
                <a:ea typeface="+mj-lt"/>
                <a:cs typeface="+mj-lt"/>
              </a:rPr>
              <a:t>实验数据来源于中国电信翼支付杯，任务目标信用风险识别</a:t>
            </a:r>
            <a:endParaRPr lang="zh-CN" altLang="en-US" sz="1400" dirty="0">
              <a:latin typeface="+mj-lt"/>
              <a:ea typeface="+mj-lt"/>
              <a:cs typeface="+mj-lt"/>
            </a:endParaRPr>
          </a:p>
          <a:p>
            <a:pPr fontAlgn="auto">
              <a:spcBef>
                <a:spcPts val="1300"/>
              </a:spcBef>
              <a:spcAft>
                <a:spcPts val="0"/>
              </a:spcAft>
            </a:pPr>
            <a:r>
              <a:rPr lang="zh-CN" altLang="en-US" sz="1400" b="1" dirty="0">
                <a:latin typeface="+mj-lt"/>
                <a:ea typeface="+mj-lt"/>
                <a:cs typeface="+mj-lt"/>
              </a:rPr>
              <a:t>数据描述：</a:t>
            </a:r>
            <a:endParaRPr lang="zh-CN" altLang="en-US" sz="1400" dirty="0">
              <a:latin typeface="+mj-lt"/>
              <a:ea typeface="+mj-lt"/>
              <a:cs typeface="+mj-lt"/>
            </a:endParaRPr>
          </a:p>
          <a:p>
            <a:pPr lvl="1"/>
            <a:r>
              <a:rPr lang="zh-CN" altLang="en-US" sz="1400" dirty="0">
                <a:latin typeface="+mj-lt"/>
                <a:ea typeface="+mj-lt"/>
                <a:cs typeface="+mj-lt"/>
              </a:rPr>
              <a:t>训练集</a:t>
            </a:r>
            <a:endParaRPr lang="zh-CN" altLang="en-US" sz="1400" dirty="0">
              <a:latin typeface="+mj-lt"/>
              <a:ea typeface="+mj-lt"/>
              <a:cs typeface="+mj-lt"/>
            </a:endParaRPr>
          </a:p>
          <a:p>
            <a:pPr marL="685800" lvl="2" indent="0" fontAlgn="auto">
              <a:spcBef>
                <a:spcPts val="0"/>
              </a:spcBef>
              <a:buNone/>
            </a:pPr>
            <a:r>
              <a:rPr lang="zh-CN" altLang="en-US" sz="1400" dirty="0">
                <a:latin typeface="+mj-lt"/>
                <a:ea typeface="+mj-lt"/>
                <a:cs typeface="+mj-lt"/>
              </a:rPr>
              <a:t>脱敏后的用户基础信息：</a:t>
            </a:r>
            <a:r>
              <a:rPr lang="zh-CN" altLang="en-US" sz="1400" b="1" dirty="0">
                <a:latin typeface="+mj-lt"/>
                <a:ea typeface="+mj-lt"/>
                <a:cs typeface="+mj-lt"/>
              </a:rPr>
              <a:t>47782</a:t>
            </a:r>
            <a:r>
              <a:rPr lang="zh-CN" altLang="en-US" sz="1400" dirty="0">
                <a:latin typeface="+mj-lt"/>
                <a:ea typeface="+mj-lt"/>
                <a:cs typeface="+mj-lt"/>
              </a:rPr>
              <a:t>条数据，  </a:t>
            </a:r>
            <a:r>
              <a:rPr lang="en-US" altLang="zh-CN" sz="1400" b="1" dirty="0">
                <a:latin typeface="+mj-lt"/>
                <a:ea typeface="+mj-lt"/>
                <a:cs typeface="+mj-lt"/>
              </a:rPr>
              <a:t>46</a:t>
            </a:r>
            <a:r>
              <a:rPr lang="zh-CN" altLang="en-US" sz="1400" dirty="0">
                <a:latin typeface="+mj-lt"/>
                <a:ea typeface="+mj-lt"/>
                <a:cs typeface="+mj-lt"/>
              </a:rPr>
              <a:t>个特征</a:t>
            </a:r>
            <a:endParaRPr lang="zh-CN" altLang="en-US" sz="1400" dirty="0">
              <a:latin typeface="+mj-lt"/>
              <a:ea typeface="+mj-lt"/>
              <a:cs typeface="+mj-lt"/>
            </a:endParaRPr>
          </a:p>
          <a:p>
            <a:pPr marL="685800" lvl="2" indent="0" fontAlgn="auto">
              <a:spcBef>
                <a:spcPts val="0"/>
              </a:spcBef>
              <a:buNone/>
            </a:pPr>
            <a:r>
              <a:rPr lang="zh-CN" altLang="en-US" sz="1400" dirty="0">
                <a:latin typeface="+mj-lt"/>
                <a:ea typeface="+mj-lt"/>
                <a:cs typeface="+mj-lt"/>
              </a:rPr>
              <a:t>脱敏后的用户操作信息：</a:t>
            </a:r>
            <a:r>
              <a:rPr lang="zh-CN" altLang="en-US" sz="1400" b="1" dirty="0">
                <a:latin typeface="+mj-lt"/>
                <a:ea typeface="+mj-lt"/>
                <a:cs typeface="+mj-lt"/>
              </a:rPr>
              <a:t>2774988</a:t>
            </a:r>
            <a:r>
              <a:rPr lang="zh-CN" altLang="en-US" sz="1400" dirty="0">
                <a:latin typeface="+mj-lt"/>
                <a:ea typeface="+mj-lt"/>
                <a:cs typeface="+mj-lt"/>
              </a:rPr>
              <a:t>条数据，</a:t>
            </a:r>
            <a:r>
              <a:rPr lang="en-US" altLang="zh-CN" sz="1400" b="1" dirty="0">
                <a:latin typeface="+mj-lt"/>
                <a:ea typeface="+mj-lt"/>
                <a:cs typeface="+mj-lt"/>
              </a:rPr>
              <a:t>9</a:t>
            </a:r>
            <a:r>
              <a:rPr lang="zh-CN" altLang="en-US" sz="1400" dirty="0">
                <a:latin typeface="+mj-lt"/>
                <a:ea typeface="+mj-lt"/>
                <a:cs typeface="+mj-lt"/>
              </a:rPr>
              <a:t>个特征</a:t>
            </a:r>
            <a:endParaRPr lang="zh-CN" altLang="en-US" sz="1400" dirty="0">
              <a:latin typeface="+mj-lt"/>
              <a:ea typeface="+mj-lt"/>
              <a:cs typeface="+mj-lt"/>
            </a:endParaRPr>
          </a:p>
          <a:p>
            <a:pPr marL="685800" lvl="2" indent="0" fontAlgn="auto">
              <a:spcBef>
                <a:spcPts val="0"/>
              </a:spcBef>
              <a:buNone/>
            </a:pPr>
            <a:r>
              <a:rPr lang="zh-CN" altLang="en-US" sz="1400" dirty="0">
                <a:latin typeface="+mj-lt"/>
                <a:ea typeface="+mj-lt"/>
                <a:cs typeface="+mj-lt"/>
              </a:rPr>
              <a:t>脱敏后的用户交易信息：</a:t>
            </a:r>
            <a:r>
              <a:rPr lang="zh-CN" altLang="en-US" sz="1400" b="1" dirty="0">
                <a:latin typeface="+mj-lt"/>
                <a:ea typeface="+mj-lt"/>
                <a:cs typeface="+mj-lt"/>
              </a:rPr>
              <a:t>591266</a:t>
            </a:r>
            <a:r>
              <a:rPr lang="zh-CN" altLang="en-US" sz="1400" dirty="0">
                <a:latin typeface="+mj-lt"/>
                <a:ea typeface="+mj-lt"/>
                <a:cs typeface="+mj-lt"/>
              </a:rPr>
              <a:t>条数据， </a:t>
            </a:r>
            <a:r>
              <a:rPr lang="en-US" altLang="zh-CN" sz="1400" b="1" dirty="0">
                <a:latin typeface="+mj-lt"/>
                <a:ea typeface="+mj-lt"/>
                <a:cs typeface="+mj-lt"/>
              </a:rPr>
              <a:t>10</a:t>
            </a:r>
            <a:r>
              <a:rPr lang="zh-CN" altLang="en-US" sz="1400" dirty="0">
                <a:latin typeface="+mj-lt"/>
                <a:ea typeface="+mj-lt"/>
                <a:cs typeface="+mj-lt"/>
              </a:rPr>
              <a:t>个特征</a:t>
            </a:r>
            <a:endParaRPr lang="zh-CN" altLang="en-US" sz="1400" dirty="0">
              <a:latin typeface="+mj-lt"/>
              <a:ea typeface="+mj-lt"/>
              <a:cs typeface="+mj-lt"/>
            </a:endParaRPr>
          </a:p>
          <a:p>
            <a:pPr marL="342900" lvl="1" indent="0">
              <a:buNone/>
            </a:pPr>
            <a:endParaRPr lang="zh-CN" altLang="en-US" sz="1400" dirty="0">
              <a:latin typeface="+mj-lt"/>
              <a:ea typeface="+mj-lt"/>
              <a:cs typeface="+mj-lt"/>
            </a:endParaRPr>
          </a:p>
          <a:p>
            <a:pPr lvl="1"/>
            <a:r>
              <a:rPr lang="zh-CN" sz="1400" dirty="0">
                <a:latin typeface="+mj-lt"/>
                <a:ea typeface="+mj-lt"/>
                <a:cs typeface="+mj-lt"/>
              </a:rPr>
              <a:t>测试集</a:t>
            </a:r>
            <a:endParaRPr lang="zh-CN" sz="1400" dirty="0">
              <a:latin typeface="+mj-lt"/>
              <a:ea typeface="+mj-lt"/>
              <a:cs typeface="+mj-lt"/>
            </a:endParaRPr>
          </a:p>
          <a:p>
            <a:pPr marL="685800" lvl="2" indent="0" fontAlgn="auto">
              <a:spcBef>
                <a:spcPts val="0"/>
              </a:spcBef>
              <a:buNone/>
            </a:pPr>
            <a:r>
              <a:rPr lang="zh-CN" altLang="en-US" sz="1400" dirty="0">
                <a:latin typeface="+mj-lt"/>
                <a:ea typeface="+mj-lt"/>
                <a:cs typeface="+mj-lt"/>
                <a:sym typeface="+mn-ea"/>
              </a:rPr>
              <a:t>脱敏后的用户基础信息：</a:t>
            </a:r>
            <a:r>
              <a:rPr lang="en-US" altLang="zh-CN" sz="1400" b="1" dirty="0">
                <a:latin typeface="+mj-lt"/>
                <a:ea typeface="+mj-lt"/>
                <a:cs typeface="+mj-lt"/>
                <a:sym typeface="+mn-ea"/>
              </a:rPr>
              <a:t>24315</a:t>
            </a:r>
            <a:r>
              <a:rPr lang="zh-CN" altLang="en-US" sz="1400" dirty="0">
                <a:latin typeface="+mj-lt"/>
                <a:ea typeface="+mj-lt"/>
                <a:cs typeface="+mj-lt"/>
                <a:sym typeface="+mn-ea"/>
              </a:rPr>
              <a:t>条数据</a:t>
            </a:r>
            <a:endParaRPr lang="zh-CN" altLang="en-US" sz="1400" dirty="0">
              <a:latin typeface="+mj-lt"/>
              <a:ea typeface="+mj-lt"/>
              <a:cs typeface="+mj-lt"/>
            </a:endParaRPr>
          </a:p>
          <a:p>
            <a:pPr marL="685800" lvl="2" indent="0" fontAlgn="auto">
              <a:spcBef>
                <a:spcPts val="0"/>
              </a:spcBef>
              <a:buNone/>
            </a:pPr>
            <a:r>
              <a:rPr lang="zh-CN" altLang="en-US" sz="1400" dirty="0">
                <a:latin typeface="+mj-lt"/>
                <a:ea typeface="+mj-lt"/>
                <a:cs typeface="+mj-lt"/>
                <a:sym typeface="+mn-ea"/>
              </a:rPr>
              <a:t>脱敏后的用户操作信息：</a:t>
            </a:r>
            <a:r>
              <a:rPr lang="en-US" altLang="zh-CN" sz="1400" b="1" dirty="0">
                <a:latin typeface="+mj-lt"/>
                <a:ea typeface="+mj-lt"/>
                <a:cs typeface="+mj-lt"/>
                <a:sym typeface="+mn-ea"/>
              </a:rPr>
              <a:t>1109432</a:t>
            </a:r>
            <a:r>
              <a:rPr lang="zh-CN" altLang="en-US" sz="1400" dirty="0">
                <a:latin typeface="+mj-lt"/>
                <a:ea typeface="+mj-lt"/>
                <a:cs typeface="+mj-lt"/>
                <a:sym typeface="+mn-ea"/>
              </a:rPr>
              <a:t>条数据</a:t>
            </a:r>
            <a:endParaRPr lang="zh-CN" altLang="en-US" sz="1400" dirty="0">
              <a:latin typeface="+mj-lt"/>
              <a:ea typeface="+mj-lt"/>
              <a:cs typeface="+mj-lt"/>
            </a:endParaRPr>
          </a:p>
          <a:p>
            <a:pPr marL="685800" lvl="2" indent="0" fontAlgn="auto">
              <a:spcBef>
                <a:spcPts val="0"/>
              </a:spcBef>
              <a:buNone/>
            </a:pPr>
            <a:r>
              <a:rPr lang="zh-CN" altLang="en-US" sz="1400" dirty="0">
                <a:latin typeface="+mj-lt"/>
                <a:ea typeface="+mj-lt"/>
                <a:cs typeface="+mj-lt"/>
                <a:sym typeface="+mn-ea"/>
              </a:rPr>
              <a:t>脱敏后的用户交易信息：</a:t>
            </a:r>
            <a:r>
              <a:rPr lang="en-US" altLang="zh-CN" sz="1400" b="1" dirty="0">
                <a:latin typeface="+mj-lt"/>
                <a:ea typeface="+mj-lt"/>
                <a:cs typeface="+mj-lt"/>
                <a:sym typeface="+mn-ea"/>
              </a:rPr>
              <a:t>147870</a:t>
            </a:r>
            <a:r>
              <a:rPr lang="zh-CN" altLang="en-US" sz="1400" dirty="0">
                <a:latin typeface="+mj-lt"/>
                <a:ea typeface="+mj-lt"/>
                <a:cs typeface="+mj-lt"/>
                <a:sym typeface="+mn-ea"/>
              </a:rPr>
              <a:t>条数据</a:t>
            </a:r>
            <a:endParaRPr lang="zh-CN" altLang="en-US" sz="1400" dirty="0">
              <a:latin typeface="+mj-lt"/>
              <a:ea typeface="+mj-lt"/>
              <a:cs typeface="+mj-lt"/>
            </a:endParaRPr>
          </a:p>
          <a:p>
            <a:pPr marL="342900" lvl="1" indent="0">
              <a:buNone/>
            </a:pPr>
            <a:endParaRPr lang="en-US" altLang="zh-CN" sz="1400" dirty="0">
              <a:latin typeface="+mj-lt"/>
              <a:ea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XGBoost</a:t>
            </a:r>
            <a:endParaRPr lang="en-US" altLang="zh-CN" sz="2000" b="1" dirty="0">
              <a:latin typeface="+mj-lt"/>
              <a:ea typeface="+mj-lt"/>
              <a:sym typeface="+mn-ea"/>
            </a:endParaRPr>
          </a:p>
        </p:txBody>
      </p:sp>
      <p:sp>
        <p:nvSpPr>
          <p:cNvPr id="7" name="文本框 6"/>
          <p:cNvSpPr txBox="1"/>
          <p:nvPr/>
        </p:nvSpPr>
        <p:spPr>
          <a:xfrm>
            <a:off x="467995" y="1014730"/>
            <a:ext cx="8424545" cy="3876675"/>
          </a:xfrm>
          <a:prstGeom prst="rect">
            <a:avLst/>
          </a:prstGeom>
          <a:noFill/>
        </p:spPr>
        <p:txBody>
          <a:bodyPr wrap="square" rtlCol="0">
            <a:spAutoFit/>
          </a:bodyPr>
          <a:p>
            <a:pPr marL="285750" indent="-285750">
              <a:buFont typeface="Wingdings" panose="05000000000000000000" charset="0"/>
              <a:buChar char="l"/>
            </a:pPr>
            <a:r>
              <a:rPr lang="en-US" altLang="zh-CN" sz="1400" dirty="0" err="1" smtClean="0">
                <a:sym typeface="+mn-ea"/>
              </a:rPr>
              <a:t>XGBoost</a:t>
            </a:r>
            <a:r>
              <a:rPr lang="zh-CN" altLang="en-US" sz="1400" dirty="0">
                <a:sym typeface="+mn-ea"/>
              </a:rPr>
              <a:t>是对</a:t>
            </a:r>
            <a:r>
              <a:rPr lang="en-US" altLang="zh-CN" sz="1400" dirty="0">
                <a:sym typeface="+mn-ea"/>
              </a:rPr>
              <a:t>GBDT</a:t>
            </a:r>
            <a:r>
              <a:rPr lang="zh-CN" altLang="en-US" sz="1400" dirty="0" smtClean="0">
                <a:sym typeface="+mn-ea"/>
              </a:rPr>
              <a:t>进一步改进</a:t>
            </a:r>
            <a:endParaRPr lang="zh-CN" altLang="en-US" sz="1400" dirty="0" smtClean="0">
              <a:sym typeface="+mn-ea"/>
            </a:endParaRPr>
          </a:p>
          <a:p>
            <a:pPr marL="285750" indent="-285750">
              <a:buFont typeface="Wingdings" panose="05000000000000000000" charset="0"/>
              <a:buChar char="l"/>
            </a:pPr>
            <a:endParaRPr lang="zh-CN" altLang="en-US" sz="1400" dirty="0" smtClean="0">
              <a:sym typeface="+mn-ea"/>
            </a:endParaRPr>
          </a:p>
          <a:p>
            <a:pPr marL="285750" indent="-285750">
              <a:buFont typeface="Wingdings" panose="05000000000000000000" charset="0"/>
              <a:buChar char="l"/>
            </a:pPr>
            <a:r>
              <a:rPr lang="zh-CN" altLang="en-US" sz="1400" dirty="0">
                <a:sym typeface="+mn-ea"/>
              </a:rPr>
              <a:t>传统</a:t>
            </a:r>
            <a:r>
              <a:rPr lang="en-US" altLang="zh-CN" sz="1400" dirty="0">
                <a:sym typeface="+mn-ea"/>
              </a:rPr>
              <a:t>GBDT</a:t>
            </a:r>
            <a:r>
              <a:rPr lang="zh-CN" altLang="en-US" sz="1400" dirty="0">
                <a:sym typeface="+mn-ea"/>
              </a:rPr>
              <a:t>在优化时只用到一阶导数信息</a:t>
            </a:r>
            <a:r>
              <a:rPr lang="zh-CN" altLang="en-US" sz="1400" dirty="0" smtClean="0">
                <a:sym typeface="+mn-ea"/>
              </a:rPr>
              <a:t>，</a:t>
            </a:r>
            <a:r>
              <a:rPr lang="en-US" altLang="zh-CN" sz="1400" dirty="0" err="1">
                <a:sym typeface="+mn-ea"/>
              </a:rPr>
              <a:t>XGBoost</a:t>
            </a:r>
            <a:r>
              <a:rPr lang="zh-CN" altLang="en-US" sz="1400" dirty="0" smtClean="0">
                <a:sym typeface="+mn-ea"/>
              </a:rPr>
              <a:t>则对损失函数进行了二阶泰勒展开</a:t>
            </a:r>
            <a:r>
              <a:rPr lang="zh-CN" altLang="en-US" sz="1400" dirty="0">
                <a:sym typeface="+mn-ea"/>
              </a:rPr>
              <a:t>，同时用到了一阶和二阶导数</a:t>
            </a:r>
            <a:endParaRPr lang="zh-CN" altLang="en-US" sz="1400" dirty="0">
              <a:sym typeface="+mn-ea"/>
            </a:endParaRPr>
          </a:p>
          <a:p>
            <a:pPr marL="285750" indent="-285750">
              <a:buFont typeface="Wingdings" panose="05000000000000000000" charset="0"/>
              <a:buChar char="l"/>
            </a:pPr>
            <a:endParaRPr lang="zh-CN" altLang="en-US" sz="1400" dirty="0">
              <a:sym typeface="+mn-ea"/>
            </a:endParaRPr>
          </a:p>
          <a:p>
            <a:pPr marL="285750" indent="-285750">
              <a:buFont typeface="Wingdings" panose="05000000000000000000" charset="0"/>
              <a:buChar char="l"/>
            </a:pPr>
            <a:r>
              <a:rPr lang="en-US" altLang="zh-CN" sz="1400" dirty="0" err="1" smtClean="0">
                <a:sym typeface="+mn-ea"/>
              </a:rPr>
              <a:t>XGBoost</a:t>
            </a:r>
            <a:r>
              <a:rPr lang="zh-CN" altLang="en-US" sz="1400" dirty="0" smtClean="0">
                <a:sym typeface="+mn-ea"/>
              </a:rPr>
              <a:t>在损失函数里加入了正则项</a:t>
            </a:r>
            <a:r>
              <a:rPr lang="zh-CN" altLang="en-US" sz="1400" dirty="0">
                <a:sym typeface="+mn-ea"/>
              </a:rPr>
              <a:t>，用于控制模型的复杂度。正则项里包含了树的叶子节点个数、每个叶子节点上输出的</a:t>
            </a:r>
            <a:r>
              <a:rPr lang="en-US" altLang="zh-CN" sz="1400" dirty="0">
                <a:sym typeface="+mn-ea"/>
              </a:rPr>
              <a:t>score</a:t>
            </a:r>
            <a:r>
              <a:rPr lang="zh-CN" altLang="en-US" sz="1400" dirty="0">
                <a:sym typeface="+mn-ea"/>
              </a:rPr>
              <a:t>的</a:t>
            </a:r>
            <a:r>
              <a:rPr lang="en-US" altLang="zh-CN" sz="1400" dirty="0">
                <a:sym typeface="+mn-ea"/>
              </a:rPr>
              <a:t>L2</a:t>
            </a:r>
            <a:r>
              <a:rPr lang="zh-CN" altLang="en-US" sz="1400" dirty="0">
                <a:sym typeface="+mn-ea"/>
              </a:rPr>
              <a:t>模的平方和。从</a:t>
            </a:r>
            <a:r>
              <a:rPr lang="en-US" altLang="zh-CN" sz="1400" dirty="0">
                <a:sym typeface="+mn-ea"/>
              </a:rPr>
              <a:t>Bias-variance tradeoff</a:t>
            </a:r>
            <a:r>
              <a:rPr lang="zh-CN" altLang="en-US" sz="1400" dirty="0">
                <a:sym typeface="+mn-ea"/>
              </a:rPr>
              <a:t>角度来讲，正则项降低了模型的</a:t>
            </a:r>
            <a:r>
              <a:rPr lang="en-US" altLang="zh-CN" sz="1400" dirty="0">
                <a:sym typeface="+mn-ea"/>
              </a:rPr>
              <a:t>variance</a:t>
            </a:r>
            <a:r>
              <a:rPr lang="zh-CN" altLang="en-US" sz="1400" dirty="0">
                <a:sym typeface="+mn-ea"/>
              </a:rPr>
              <a:t>，使学习出来的模型更加简单，防止过拟合，这也</a:t>
            </a:r>
            <a:r>
              <a:rPr lang="zh-CN" altLang="en-US" sz="1400" dirty="0" smtClean="0">
                <a:sym typeface="+mn-ea"/>
              </a:rPr>
              <a:t>是</a:t>
            </a:r>
            <a:r>
              <a:rPr lang="en-US" altLang="zh-CN" sz="1400" dirty="0" err="1">
                <a:sym typeface="+mn-ea"/>
              </a:rPr>
              <a:t>XGBoost</a:t>
            </a:r>
            <a:r>
              <a:rPr lang="zh-CN" altLang="en-US" sz="1400" dirty="0" smtClean="0">
                <a:sym typeface="+mn-ea"/>
              </a:rPr>
              <a:t>优于传统</a:t>
            </a:r>
            <a:r>
              <a:rPr lang="en-US" altLang="zh-CN" sz="1400" dirty="0">
                <a:sym typeface="+mn-ea"/>
              </a:rPr>
              <a:t>GBDT</a:t>
            </a:r>
            <a:r>
              <a:rPr lang="zh-CN" altLang="en-US" sz="1400" dirty="0">
                <a:sym typeface="+mn-ea"/>
              </a:rPr>
              <a:t>的一个特性</a:t>
            </a:r>
            <a:endParaRPr lang="zh-CN" altLang="en-US" sz="1400" dirty="0">
              <a:sym typeface="+mn-ea"/>
            </a:endParaRPr>
          </a:p>
          <a:p>
            <a:pPr marL="285750" indent="-285750">
              <a:buFont typeface="Wingdings" panose="05000000000000000000" charset="0"/>
              <a:buChar char="l"/>
            </a:pPr>
            <a:endParaRPr lang="zh-CN" altLang="en-US" sz="1400" dirty="0" smtClean="0">
              <a:sym typeface="+mn-ea"/>
            </a:endParaRPr>
          </a:p>
          <a:p>
            <a:pPr marL="285750" indent="-285750">
              <a:buFont typeface="Wingdings" panose="05000000000000000000" charset="0"/>
              <a:buChar char="l"/>
            </a:pPr>
            <a:r>
              <a:rPr lang="en-US" altLang="zh-CN" sz="1400" dirty="0" smtClean="0"/>
              <a:t>Shrinkage（缩减），相当于学习速率（xgboost中的eta）。xgboost在进行完一次迭代后，会将叶子节点的权重乘上该系数，主要是为了削弱每棵树的影响，让后面有更大的学习空间。实际应用中，一般把eta设置得小一点，然后迭代次数设置得大一点</a:t>
            </a:r>
            <a:endParaRPr lang="en-US" altLang="zh-CN" sz="1400" dirty="0" smtClean="0"/>
          </a:p>
          <a:p>
            <a:pPr marL="285750" indent="-285750">
              <a:buFont typeface="Wingdings" panose="05000000000000000000" charset="0"/>
              <a:buChar char="l"/>
            </a:pPr>
            <a:endParaRPr lang="en-US" altLang="zh-CN" sz="1400" dirty="0" smtClean="0"/>
          </a:p>
          <a:p>
            <a:pPr marL="285750" indent="-285750">
              <a:buFont typeface="Wingdings" panose="05000000000000000000" charset="0"/>
              <a:buChar char="l"/>
            </a:pPr>
            <a:r>
              <a:rPr lang="en-US" altLang="zh-CN" sz="1400" dirty="0" smtClean="0"/>
              <a:t>列抽样（column subsampling）。xgboost借鉴了随机森林的做法，支持列抽样，不仅能降低过拟合，还能减少计算，这也是xgboost异于传统gbdt的一个特性</a:t>
            </a:r>
            <a:endParaRPr lang="en-US" altLang="zh-CN" sz="1400" dirty="0" smtClean="0"/>
          </a:p>
          <a:p>
            <a:pPr marL="285750" indent="-285750">
              <a:buFont typeface="Wingdings" panose="05000000000000000000" charset="0"/>
              <a:buChar char="l"/>
            </a:pPr>
            <a:endParaRPr lang="en-US" altLang="zh-CN" dirty="0" smtClean="0"/>
          </a:p>
          <a:p>
            <a:pPr marL="285750" indent="-285750"/>
            <a:endParaRPr lang="zh-CN" altLang="en-US"/>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XGBoost</a:t>
            </a:r>
            <a:endParaRPr lang="en-US" altLang="zh-CN" sz="2000" b="1" dirty="0">
              <a:latin typeface="+mj-lt"/>
              <a:ea typeface="+mj-lt"/>
              <a:sym typeface="+mn-ea"/>
            </a:endParaRPr>
          </a:p>
        </p:txBody>
      </p:sp>
      <p:pic>
        <p:nvPicPr>
          <p:cNvPr id="2" name="图片 1"/>
          <p:cNvPicPr>
            <a:picLocks noChangeAspect="1"/>
          </p:cNvPicPr>
          <p:nvPr/>
        </p:nvPicPr>
        <p:blipFill>
          <a:blip r:embed="rId1"/>
          <a:stretch>
            <a:fillRect/>
          </a:stretch>
        </p:blipFill>
        <p:spPr>
          <a:xfrm>
            <a:off x="1654175" y="707390"/>
            <a:ext cx="5670550" cy="2343150"/>
          </a:xfrm>
          <a:prstGeom prst="rect">
            <a:avLst/>
          </a:prstGeom>
        </p:spPr>
      </p:pic>
      <p:cxnSp>
        <p:nvCxnSpPr>
          <p:cNvPr id="3" name="直接箭头连接符 2"/>
          <p:cNvCxnSpPr/>
          <p:nvPr/>
        </p:nvCxnSpPr>
        <p:spPr>
          <a:xfrm>
            <a:off x="1654175" y="2245995"/>
            <a:ext cx="1508125" cy="306705"/>
          </a:xfrm>
          <a:prstGeom prst="straightConnector1">
            <a:avLst/>
          </a:prstGeom>
          <a:ln w="28575" cmpd="sng">
            <a:solidFill>
              <a:srgbClr val="C00000"/>
            </a:solidFill>
            <a:prstDash val="solid"/>
            <a:tailEnd type="arrow" w="med" len="med"/>
          </a:ln>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1047115" y="2027555"/>
            <a:ext cx="607060" cy="306705"/>
          </a:xfrm>
          <a:prstGeom prst="rect">
            <a:avLst/>
          </a:prstGeom>
          <a:noFill/>
        </p:spPr>
        <p:txBody>
          <a:bodyPr wrap="square" rtlCol="0">
            <a:spAutoFit/>
          </a:bodyPr>
          <a:p>
            <a:r>
              <a:rPr lang="zh-CN" altLang="en-US" sz="1400"/>
              <a:t>损失</a:t>
            </a:r>
            <a:endParaRPr lang="zh-CN" altLang="en-US" sz="1400"/>
          </a:p>
        </p:txBody>
      </p:sp>
      <p:cxnSp>
        <p:nvCxnSpPr>
          <p:cNvPr id="6" name="直接箭头连接符 5"/>
          <p:cNvCxnSpPr/>
          <p:nvPr/>
        </p:nvCxnSpPr>
        <p:spPr>
          <a:xfrm flipH="1">
            <a:off x="5488940" y="2245995"/>
            <a:ext cx="1309370" cy="363855"/>
          </a:xfrm>
          <a:prstGeom prst="straightConnector1">
            <a:avLst/>
          </a:prstGeom>
          <a:ln w="28575" cmpd="sng">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43725" y="2609850"/>
            <a:ext cx="1277620" cy="306705"/>
          </a:xfrm>
          <a:prstGeom prst="rect">
            <a:avLst/>
          </a:prstGeom>
          <a:noFill/>
        </p:spPr>
        <p:txBody>
          <a:bodyPr wrap="square" rtlCol="0">
            <a:spAutoFit/>
          </a:bodyPr>
          <a:p>
            <a:r>
              <a:rPr lang="zh-CN" altLang="en-US" sz="1400"/>
              <a:t>正则项</a:t>
            </a:r>
            <a:endParaRPr lang="zh-CN" altLang="en-US" sz="1400"/>
          </a:p>
        </p:txBody>
      </p:sp>
      <p:pic>
        <p:nvPicPr>
          <p:cNvPr id="10" name="图片 9"/>
          <p:cNvPicPr>
            <a:picLocks noChangeAspect="1"/>
          </p:cNvPicPr>
          <p:nvPr/>
        </p:nvPicPr>
        <p:blipFill>
          <a:blip r:embed="rId2"/>
          <a:stretch>
            <a:fillRect/>
          </a:stretch>
        </p:blipFill>
        <p:spPr>
          <a:xfrm>
            <a:off x="6675755" y="1790700"/>
            <a:ext cx="2413000" cy="819785"/>
          </a:xfrm>
          <a:prstGeom prst="rect">
            <a:avLst/>
          </a:prstGeom>
        </p:spPr>
      </p:pic>
      <p:cxnSp>
        <p:nvCxnSpPr>
          <p:cNvPr id="11" name="直接箭头连接符 10"/>
          <p:cNvCxnSpPr/>
          <p:nvPr/>
        </p:nvCxnSpPr>
        <p:spPr>
          <a:xfrm flipH="1" flipV="1">
            <a:off x="7324725" y="1636395"/>
            <a:ext cx="297815" cy="486410"/>
          </a:xfrm>
          <a:prstGeom prst="straightConnector1">
            <a:avLst/>
          </a:prstGeom>
          <a:ln w="28575" cmpd="sng">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8563610" y="1587500"/>
            <a:ext cx="0" cy="473710"/>
          </a:xfrm>
          <a:prstGeom prst="straightConnector1">
            <a:avLst/>
          </a:prstGeom>
          <a:ln w="28575" cmpd="sng">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943725" y="1329690"/>
            <a:ext cx="1285240" cy="306705"/>
          </a:xfrm>
          <a:prstGeom prst="rect">
            <a:avLst/>
          </a:prstGeom>
          <a:noFill/>
        </p:spPr>
        <p:txBody>
          <a:bodyPr wrap="square" rtlCol="0">
            <a:spAutoFit/>
          </a:bodyPr>
          <a:p>
            <a:r>
              <a:rPr lang="zh-CN" altLang="en-US" sz="1400"/>
              <a:t>叶节点数量</a:t>
            </a:r>
            <a:endParaRPr lang="zh-CN" altLang="en-US" sz="1400"/>
          </a:p>
        </p:txBody>
      </p:sp>
      <p:sp>
        <p:nvSpPr>
          <p:cNvPr id="14" name="文本框 13"/>
          <p:cNvSpPr txBox="1"/>
          <p:nvPr/>
        </p:nvSpPr>
        <p:spPr>
          <a:xfrm>
            <a:off x="8059420" y="1280795"/>
            <a:ext cx="1584960" cy="306705"/>
          </a:xfrm>
          <a:prstGeom prst="rect">
            <a:avLst/>
          </a:prstGeom>
          <a:noFill/>
        </p:spPr>
        <p:txBody>
          <a:bodyPr wrap="square" rtlCol="0">
            <a:spAutoFit/>
          </a:bodyPr>
          <a:p>
            <a:r>
              <a:rPr lang="zh-CN" altLang="en-US" sz="1400"/>
              <a:t>叶节点分数</a:t>
            </a:r>
            <a:endParaRPr lang="zh-CN" altLang="en-US" sz="1400"/>
          </a:p>
        </p:txBody>
      </p:sp>
      <p:sp>
        <p:nvSpPr>
          <p:cNvPr id="15" name="文本框 14"/>
          <p:cNvSpPr txBox="1"/>
          <p:nvPr/>
        </p:nvSpPr>
        <p:spPr>
          <a:xfrm>
            <a:off x="400685" y="836930"/>
            <a:ext cx="894080" cy="306705"/>
          </a:xfrm>
          <a:prstGeom prst="rect">
            <a:avLst/>
          </a:prstGeom>
          <a:noFill/>
        </p:spPr>
        <p:txBody>
          <a:bodyPr wrap="none" rtlCol="0">
            <a:spAutoFit/>
          </a:bodyPr>
          <a:p>
            <a:r>
              <a:rPr lang="zh-CN" altLang="en-US" sz="1400"/>
              <a:t>目标函数</a:t>
            </a:r>
            <a:endParaRPr lang="zh-CN" altLang="en-US" sz="1400"/>
          </a:p>
        </p:txBody>
      </p:sp>
      <p:pic>
        <p:nvPicPr>
          <p:cNvPr id="16" name="图片 15"/>
          <p:cNvPicPr>
            <a:picLocks noChangeAspect="1"/>
          </p:cNvPicPr>
          <p:nvPr/>
        </p:nvPicPr>
        <p:blipFill>
          <a:blip r:embed="rId3"/>
          <a:stretch>
            <a:fillRect/>
          </a:stretch>
        </p:blipFill>
        <p:spPr>
          <a:xfrm>
            <a:off x="1441450" y="2851150"/>
            <a:ext cx="4629150" cy="984250"/>
          </a:xfrm>
          <a:prstGeom prst="rect">
            <a:avLst/>
          </a:prstGeom>
        </p:spPr>
      </p:pic>
      <p:sp>
        <p:nvSpPr>
          <p:cNvPr id="18" name="文本框 17"/>
          <p:cNvSpPr txBox="1"/>
          <p:nvPr/>
        </p:nvSpPr>
        <p:spPr>
          <a:xfrm>
            <a:off x="2844800" y="3375660"/>
            <a:ext cx="317500" cy="368300"/>
          </a:xfrm>
          <a:prstGeom prst="rect">
            <a:avLst/>
          </a:prstGeom>
          <a:noFill/>
          <a:ln>
            <a:solidFill>
              <a:srgbClr val="C00000"/>
            </a:solidFill>
          </a:ln>
        </p:spPr>
        <p:txBody>
          <a:bodyPr wrap="square" rtlCol="0">
            <a:spAutoFit/>
          </a:bodyPr>
          <a:p>
            <a:endParaRPr lang="zh-CN" altLang="en-US"/>
          </a:p>
        </p:txBody>
      </p:sp>
      <p:sp>
        <p:nvSpPr>
          <p:cNvPr id="19" name="文本框 18"/>
          <p:cNvSpPr txBox="1"/>
          <p:nvPr/>
        </p:nvSpPr>
        <p:spPr>
          <a:xfrm>
            <a:off x="4195445" y="2324100"/>
            <a:ext cx="541655" cy="368300"/>
          </a:xfrm>
          <a:prstGeom prst="rect">
            <a:avLst/>
          </a:prstGeom>
          <a:noFill/>
          <a:ln>
            <a:solidFill>
              <a:srgbClr val="C00000"/>
            </a:solidFill>
          </a:ln>
        </p:spPr>
        <p:txBody>
          <a:bodyPr wrap="square" rtlCol="0">
            <a:spAutoFit/>
          </a:bodyPr>
          <a:p>
            <a:endParaRPr lang="zh-CN" altLang="en-US"/>
          </a:p>
        </p:txBody>
      </p:sp>
      <p:cxnSp>
        <p:nvCxnSpPr>
          <p:cNvPr id="20" name="直接箭头连接符 19"/>
          <p:cNvCxnSpPr>
            <a:stCxn id="18" idx="0"/>
            <a:endCxn id="19" idx="2"/>
          </p:cNvCxnSpPr>
          <p:nvPr/>
        </p:nvCxnSpPr>
        <p:spPr>
          <a:xfrm flipV="1">
            <a:off x="3003550" y="2692400"/>
            <a:ext cx="1463040" cy="68326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4"/>
          <a:stretch>
            <a:fillRect/>
          </a:stretch>
        </p:blipFill>
        <p:spPr>
          <a:xfrm>
            <a:off x="2333625" y="4091940"/>
            <a:ext cx="4476750" cy="501650"/>
          </a:xfrm>
          <a:prstGeom prst="rect">
            <a:avLst/>
          </a:prstGeom>
        </p:spPr>
      </p:pic>
      <p:pic>
        <p:nvPicPr>
          <p:cNvPr id="22" name="图片 21"/>
          <p:cNvPicPr>
            <a:picLocks noChangeAspect="1"/>
          </p:cNvPicPr>
          <p:nvPr/>
        </p:nvPicPr>
        <p:blipFill>
          <a:blip r:embed="rId5"/>
          <a:stretch>
            <a:fillRect/>
          </a:stretch>
        </p:blipFill>
        <p:spPr>
          <a:xfrm>
            <a:off x="1508760" y="4659630"/>
            <a:ext cx="4057650" cy="431800"/>
          </a:xfrm>
          <a:prstGeom prst="rect">
            <a:avLst/>
          </a:prstGeom>
        </p:spPr>
      </p:pic>
      <p:sp>
        <p:nvSpPr>
          <p:cNvPr id="23" name="文本框 22"/>
          <p:cNvSpPr txBox="1"/>
          <p:nvPr/>
        </p:nvSpPr>
        <p:spPr>
          <a:xfrm>
            <a:off x="4451350" y="4180205"/>
            <a:ext cx="541655" cy="368300"/>
          </a:xfrm>
          <a:prstGeom prst="rect">
            <a:avLst/>
          </a:prstGeom>
          <a:noFill/>
          <a:ln w="12700" cmpd="sng">
            <a:solidFill>
              <a:srgbClr val="C00000"/>
            </a:solidFill>
            <a:prstDash val="solid"/>
          </a:ln>
        </p:spPr>
        <p:txBody>
          <a:bodyPr wrap="square" rtlCol="0">
            <a:spAutoFit/>
          </a:bodyPr>
          <a:p>
            <a:endParaRPr lang="zh-CN" altLang="en-US"/>
          </a:p>
        </p:txBody>
      </p:sp>
      <p:sp>
        <p:nvSpPr>
          <p:cNvPr id="24" name="文本框 23"/>
          <p:cNvSpPr txBox="1"/>
          <p:nvPr/>
        </p:nvSpPr>
        <p:spPr>
          <a:xfrm>
            <a:off x="4483735" y="3452495"/>
            <a:ext cx="253365" cy="368300"/>
          </a:xfrm>
          <a:prstGeom prst="rect">
            <a:avLst/>
          </a:prstGeom>
          <a:noFill/>
          <a:ln>
            <a:solidFill>
              <a:srgbClr val="C00000"/>
            </a:solidFill>
          </a:ln>
        </p:spPr>
        <p:txBody>
          <a:bodyPr wrap="square" rtlCol="0">
            <a:spAutoFit/>
          </a:bodyPr>
          <a:p>
            <a:endParaRPr lang="zh-CN" altLang="en-US"/>
          </a:p>
        </p:txBody>
      </p:sp>
      <p:sp>
        <p:nvSpPr>
          <p:cNvPr id="25" name="文本框 24"/>
          <p:cNvSpPr txBox="1"/>
          <p:nvPr/>
        </p:nvSpPr>
        <p:spPr>
          <a:xfrm>
            <a:off x="5551170" y="3428365"/>
            <a:ext cx="371475" cy="368300"/>
          </a:xfrm>
          <a:prstGeom prst="rect">
            <a:avLst/>
          </a:prstGeom>
          <a:noFill/>
          <a:ln>
            <a:solidFill>
              <a:srgbClr val="C00000"/>
            </a:solidFill>
          </a:ln>
        </p:spPr>
        <p:txBody>
          <a:bodyPr wrap="square" rtlCol="0">
            <a:spAutoFit/>
          </a:bodyPr>
          <a:p>
            <a:endParaRPr lang="zh-CN" altLang="en-US"/>
          </a:p>
        </p:txBody>
      </p:sp>
      <p:sp>
        <p:nvSpPr>
          <p:cNvPr id="26" name="文本框 25"/>
          <p:cNvSpPr txBox="1"/>
          <p:nvPr/>
        </p:nvSpPr>
        <p:spPr>
          <a:xfrm>
            <a:off x="5518785" y="4163695"/>
            <a:ext cx="551815" cy="368300"/>
          </a:xfrm>
          <a:prstGeom prst="rect">
            <a:avLst/>
          </a:prstGeom>
          <a:noFill/>
          <a:ln>
            <a:solidFill>
              <a:srgbClr val="C00000"/>
            </a:solidFill>
          </a:ln>
        </p:spPr>
        <p:txBody>
          <a:bodyPr wrap="square" rtlCol="0">
            <a:spAutoFit/>
          </a:bodyPr>
          <a:p>
            <a:endParaRPr lang="zh-CN" altLang="en-US"/>
          </a:p>
        </p:txBody>
      </p:sp>
      <p:cxnSp>
        <p:nvCxnSpPr>
          <p:cNvPr id="27" name="直接箭头连接符 26"/>
          <p:cNvCxnSpPr>
            <a:stCxn id="23" idx="0"/>
            <a:endCxn id="24" idx="2"/>
          </p:cNvCxnSpPr>
          <p:nvPr/>
        </p:nvCxnSpPr>
        <p:spPr>
          <a:xfrm flipH="1" flipV="1">
            <a:off x="4610735" y="3820795"/>
            <a:ext cx="111760" cy="35941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6" idx="0"/>
            <a:endCxn id="25" idx="2"/>
          </p:cNvCxnSpPr>
          <p:nvPr/>
        </p:nvCxnSpPr>
        <p:spPr>
          <a:xfrm flipH="1" flipV="1">
            <a:off x="5737225" y="3796665"/>
            <a:ext cx="57785" cy="36703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LightGBM</a:t>
            </a:r>
            <a:endParaRPr lang="en-US" altLang="zh-CN" sz="2000" b="1" dirty="0">
              <a:latin typeface="+mj-lt"/>
              <a:ea typeface="+mj-lt"/>
              <a:sym typeface="+mn-ea"/>
            </a:endParaRPr>
          </a:p>
        </p:txBody>
      </p:sp>
      <p:sp>
        <p:nvSpPr>
          <p:cNvPr id="5" name="文本框 4"/>
          <p:cNvSpPr txBox="1"/>
          <p:nvPr/>
        </p:nvSpPr>
        <p:spPr>
          <a:xfrm>
            <a:off x="545465" y="1353185"/>
            <a:ext cx="8103870" cy="2676525"/>
          </a:xfrm>
          <a:prstGeom prst="rect">
            <a:avLst/>
          </a:prstGeom>
          <a:noFill/>
        </p:spPr>
        <p:txBody>
          <a:bodyPr wrap="square" rtlCol="0">
            <a:spAutoFit/>
          </a:bodyPr>
          <a:p>
            <a:pPr marL="285750" indent="-285750">
              <a:buFont typeface="Arial" panose="020B0604020202020204" pitchFamily="34" charset="0"/>
              <a:buChar char="•"/>
            </a:pPr>
            <a:r>
              <a:rPr lang="en-US" altLang="zh-CN" sz="1400"/>
              <a:t>XGBoost</a:t>
            </a:r>
            <a:r>
              <a:rPr lang="zh-CN" altLang="en-US" sz="1400"/>
              <a:t>处理类别时，需进行</a:t>
            </a:r>
            <a:r>
              <a:rPr lang="en-US" altLang="zh-CN" sz="1400"/>
              <a:t>one-hot</a:t>
            </a:r>
            <a:r>
              <a:rPr lang="zh-CN" altLang="en-US" sz="1400"/>
              <a:t>编码，否则会当做数字特征进行处理</a:t>
            </a:r>
            <a:endParaRPr lang="zh-CN" altLang="en-US" sz="1400"/>
          </a:p>
          <a:p>
            <a:pPr marL="285750" indent="-285750"/>
            <a:endParaRPr lang="zh-CN" altLang="en-US" sz="1400"/>
          </a:p>
          <a:p>
            <a:pPr marL="285750" indent="-285750">
              <a:buFont typeface="Arial" panose="020B0604020202020204" pitchFamily="34" charset="0"/>
              <a:buChar char="•"/>
            </a:pPr>
            <a:r>
              <a:rPr lang="zh-CN" altLang="en-US" sz="1400"/>
              <a:t>Light</a:t>
            </a:r>
            <a:r>
              <a:rPr lang="en-US" altLang="zh-CN" sz="1400"/>
              <a:t>GBM</a:t>
            </a:r>
            <a:r>
              <a:rPr lang="zh-CN" altLang="en-US" sz="1400"/>
              <a:t>可以直接支持category特征的处理，只需指定哪些特征是类别型</a:t>
            </a:r>
            <a:endParaRPr lang="zh-CN" altLang="en-US" sz="1400"/>
          </a:p>
          <a:p>
            <a:pPr indent="0">
              <a:buFont typeface="Arial" panose="020B0604020202020204" pitchFamily="34" charset="0"/>
              <a:buNone/>
            </a:pPr>
            <a:endParaRPr lang="zh-CN" altLang="en-US" sz="1400"/>
          </a:p>
          <a:p>
            <a:pPr marL="742950" lvl="1" indent="-285750">
              <a:buFont typeface="Arial" panose="020B0604020202020204" pitchFamily="34" charset="0"/>
              <a:buChar char="•"/>
            </a:pPr>
            <a:r>
              <a:rPr lang="zh-CN" altLang="en-US" sz="1400">
                <a:sym typeface="+mn-ea"/>
              </a:rPr>
              <a:t>每一种取值放入一个bin，且当取值的个数大于max</a:t>
            </a:r>
            <a:r>
              <a:rPr lang="en-US" altLang="zh-CN" sz="1400">
                <a:sym typeface="+mn-ea"/>
              </a:rPr>
              <a:t>_</a:t>
            </a:r>
            <a:r>
              <a:rPr lang="zh-CN" altLang="en-US" sz="1400">
                <a:sym typeface="+mn-ea"/>
              </a:rPr>
              <a:t>bin（默认</a:t>
            </a:r>
            <a:r>
              <a:rPr lang="en-US" altLang="zh-CN" sz="1400">
                <a:sym typeface="+mn-ea"/>
              </a:rPr>
              <a:t>256</a:t>
            </a:r>
            <a:r>
              <a:rPr lang="zh-CN" altLang="en-US" sz="1400">
                <a:sym typeface="+mn-ea"/>
              </a:rPr>
              <a:t>）时，会忽略那些很少出现的category值</a:t>
            </a:r>
            <a:endParaRPr lang="zh-CN" altLang="en-US" sz="1400">
              <a:sym typeface="+mn-ea"/>
            </a:endParaRPr>
          </a:p>
          <a:p>
            <a:pPr lvl="1" indent="0">
              <a:buFont typeface="Arial" panose="020B0604020202020204" pitchFamily="34" charset="0"/>
              <a:buNone/>
            </a:pPr>
            <a:endParaRPr lang="zh-CN" altLang="en-US" sz="1400">
              <a:sym typeface="+mn-ea"/>
            </a:endParaRPr>
          </a:p>
          <a:p>
            <a:pPr marL="742950" lvl="1" indent="-285750">
              <a:buFont typeface="Arial" panose="020B0604020202020204" pitchFamily="34" charset="0"/>
              <a:buChar char="•"/>
            </a:pPr>
            <a:r>
              <a:rPr lang="zh-CN" altLang="en-US" sz="1400">
                <a:sym typeface="+mn-ea"/>
              </a:rPr>
              <a:t>在求split时，对于category类型的feature，算的是"按是否属于某个category值划分"的gain，它的实际效果就是类似one-hot的编码方法</a:t>
            </a:r>
            <a:endParaRPr lang="zh-CN" altLang="en-US" sz="1400"/>
          </a:p>
          <a:p>
            <a:pPr lvl="1" indent="0">
              <a:buFont typeface="Arial" panose="020B0604020202020204" pitchFamily="34" charset="0"/>
              <a:buNone/>
            </a:pPr>
            <a:endParaRPr lang="zh-CN" altLang="en-US" sz="1400"/>
          </a:p>
          <a:p>
            <a:pPr indent="0">
              <a:buFont typeface="Arial" panose="020B0604020202020204" pitchFamily="34" charset="0"/>
              <a:buNone/>
            </a:pPr>
            <a:endParaRPr lang="zh-CN" altLang="en-US" sz="1400"/>
          </a:p>
          <a:p>
            <a:endParaRPr lang="zh-CN" altLang="en-US" sz="140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LightGBM</a:t>
            </a:r>
            <a:endParaRPr lang="en-US" altLang="zh-CN" sz="2000" b="1" dirty="0">
              <a:latin typeface="+mj-lt"/>
              <a:ea typeface="+mj-lt"/>
              <a:sym typeface="+mn-ea"/>
            </a:endParaRPr>
          </a:p>
        </p:txBody>
      </p:sp>
      <p:pic>
        <p:nvPicPr>
          <p:cNvPr id="2" name="图片 1"/>
          <p:cNvPicPr>
            <a:picLocks noChangeAspect="1"/>
          </p:cNvPicPr>
          <p:nvPr/>
        </p:nvPicPr>
        <p:blipFill>
          <a:blip r:embed="rId1"/>
          <a:stretch>
            <a:fillRect/>
          </a:stretch>
        </p:blipFill>
        <p:spPr>
          <a:xfrm>
            <a:off x="233680" y="824865"/>
            <a:ext cx="3411220" cy="3315335"/>
          </a:xfrm>
          <a:prstGeom prst="rect">
            <a:avLst/>
          </a:prstGeom>
        </p:spPr>
      </p:pic>
      <p:pic>
        <p:nvPicPr>
          <p:cNvPr id="3" name="图片 2"/>
          <p:cNvPicPr>
            <a:picLocks noChangeAspect="1"/>
          </p:cNvPicPr>
          <p:nvPr/>
        </p:nvPicPr>
        <p:blipFill>
          <a:blip r:embed="rId2"/>
          <a:stretch>
            <a:fillRect/>
          </a:stretch>
        </p:blipFill>
        <p:spPr>
          <a:xfrm>
            <a:off x="3644900" y="909320"/>
            <a:ext cx="5418455" cy="3238500"/>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LightGBM</a:t>
            </a:r>
            <a:endParaRPr lang="en-US" altLang="zh-CN" sz="2000" b="1" dirty="0">
              <a:latin typeface="+mj-lt"/>
              <a:ea typeface="+mj-lt"/>
              <a:sym typeface="+mn-ea"/>
            </a:endParaRPr>
          </a:p>
        </p:txBody>
      </p:sp>
      <p:sp>
        <p:nvSpPr>
          <p:cNvPr id="5" name="内容占位符 4"/>
          <p:cNvSpPr>
            <a:spLocks noGrp="1"/>
          </p:cNvSpPr>
          <p:nvPr>
            <p:ph idx="4294967295"/>
          </p:nvPr>
        </p:nvSpPr>
        <p:spPr>
          <a:xfrm>
            <a:off x="0" y="842645"/>
            <a:ext cx="3310890" cy="4168140"/>
          </a:xfrm>
        </p:spPr>
        <p:txBody>
          <a:bodyPr>
            <a:normAutofit lnSpcReduction="10000"/>
          </a:bodyPr>
          <a:p>
            <a:r>
              <a:rPr kumimoji="1" lang="en-US" altLang="zh-CN" sz="1400" dirty="0"/>
              <a:t>GOSS</a:t>
            </a:r>
            <a:r>
              <a:rPr kumimoji="1" lang="zh-CN" altLang="en-US" sz="1400" dirty="0"/>
              <a:t>算法全称为</a:t>
            </a:r>
            <a:r>
              <a:rPr kumimoji="1" lang="en-US" altLang="zh-CN" sz="1400" dirty="0"/>
              <a:t>Gradient-based One-Side Sampling</a:t>
            </a:r>
            <a:r>
              <a:rPr kumimoji="1" lang="zh-CN" altLang="en-US" sz="1400" dirty="0"/>
              <a:t>，即基于梯度的单边采样算法。</a:t>
            </a:r>
            <a:endParaRPr kumimoji="1" lang="zh-CN" altLang="en-US" sz="1400" dirty="0"/>
          </a:p>
          <a:p>
            <a:endParaRPr kumimoji="1" lang="zh-CN" altLang="en-US" sz="1400" dirty="0"/>
          </a:p>
          <a:p>
            <a:r>
              <a:rPr kumimoji="1" lang="zh-CN" altLang="en-US" sz="1400" dirty="0"/>
              <a:t>其主要思想是通过对样本采样的方法来减少计算目标函数增益时候的复杂度。</a:t>
            </a:r>
            <a:endParaRPr kumimoji="1" lang="zh-CN" altLang="en-US" sz="1400" dirty="0"/>
          </a:p>
          <a:p>
            <a:pPr marL="0" indent="0">
              <a:buNone/>
            </a:pPr>
            <a:r>
              <a:rPr kumimoji="1" lang="zh-CN" altLang="en-US" sz="1400" dirty="0"/>
              <a:t>只对梯度绝对值较小的样本按照一定比例进行采样，而保留了梯度绝对值较大的样本。为了抵消对数据分布的影响，计算信息增益的时候，GOSS对小梯度的数据引入常量乘数</a:t>
            </a:r>
            <a:endParaRPr kumimoji="1" lang="zh-CN" altLang="en-US" sz="1400" dirty="0"/>
          </a:p>
          <a:p>
            <a:endParaRPr kumimoji="1" lang="zh-CN" altLang="en-US" sz="1400" dirty="0"/>
          </a:p>
          <a:p>
            <a:r>
              <a:rPr kumimoji="1" lang="zh-CN" altLang="en-US" sz="1400" dirty="0"/>
              <a:t>这就是所谓的单边采样。由于目标函数增益主要来自于梯度绝对值较大的样本，因此这种方法在计算性能和计算精度之间取得了很好的平衡。</a:t>
            </a:r>
            <a:endParaRPr kumimoji="1" lang="zh-CN" altLang="en-US" sz="1400" dirty="0"/>
          </a:p>
        </p:txBody>
      </p:sp>
      <p:pic>
        <p:nvPicPr>
          <p:cNvPr id="6" name="图片 5" descr="nips17-20171219-14"/>
          <p:cNvPicPr>
            <a:picLocks noChangeAspect="1"/>
          </p:cNvPicPr>
          <p:nvPr/>
        </p:nvPicPr>
        <p:blipFill>
          <a:blip r:embed="rId1"/>
          <a:stretch>
            <a:fillRect/>
          </a:stretch>
        </p:blipFill>
        <p:spPr>
          <a:xfrm>
            <a:off x="4180205" y="1054735"/>
            <a:ext cx="4617720" cy="2927985"/>
          </a:xfrm>
          <a:prstGeom prst="rect">
            <a:avLst/>
          </a:prstGeom>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LightGBM</a:t>
            </a:r>
            <a:endParaRPr lang="en-US" altLang="zh-CN" sz="2000" b="1" dirty="0">
              <a:latin typeface="+mj-lt"/>
              <a:ea typeface="+mj-lt"/>
              <a:sym typeface="+mn-ea"/>
            </a:endParaRPr>
          </a:p>
        </p:txBody>
      </p:sp>
      <p:sp>
        <p:nvSpPr>
          <p:cNvPr id="3" name="内容占位符 2"/>
          <p:cNvSpPr>
            <a:spLocks noGrp="1"/>
          </p:cNvSpPr>
          <p:nvPr>
            <p:ph idx="4294967295"/>
          </p:nvPr>
        </p:nvSpPr>
        <p:spPr>
          <a:xfrm>
            <a:off x="676910" y="779780"/>
            <a:ext cx="8467090" cy="2710180"/>
          </a:xfrm>
        </p:spPr>
        <p:txBody>
          <a:bodyPr>
            <a:normAutofit lnSpcReduction="20000"/>
          </a:bodyPr>
          <a:p>
            <a:r>
              <a:rPr kumimoji="1" lang="en-US" altLang="zh-CN" sz="1400" dirty="0" smtClean="0"/>
              <a:t>EFB</a:t>
            </a:r>
            <a:r>
              <a:rPr kumimoji="1" lang="zh-CN" altLang="en-US" sz="1400" dirty="0"/>
              <a:t>算法全称是</a:t>
            </a:r>
            <a:r>
              <a:rPr kumimoji="1" lang="en-US" altLang="zh-CN" sz="1400" dirty="0"/>
              <a:t>Exclusive Feature Bundling</a:t>
            </a:r>
            <a:r>
              <a:rPr kumimoji="1" lang="zh-CN" altLang="en-US" sz="1400" dirty="0"/>
              <a:t>，即互斥特征绑定算法</a:t>
            </a:r>
            <a:r>
              <a:rPr kumimoji="1" lang="zh-CN" altLang="en-US" sz="1400" dirty="0" smtClean="0"/>
              <a:t>。通过特征捆绑的方式减少特征维度（其实是降维技术）的方式，来提升计算效率。通常被捆绑的特征都是互斥的（一个特征值为零,一个特征值不为零），这样两个特征捆绑起来才不会丢失信息。如果两个特征并不是完全互斥（部分情况下两个特征都是非零值），可以用一个指标对特征不互斥程度进行衡量，称之为冲突比率，当这个值较小时，我们可以选择把不完全互斥的两个特征捆绑，而不影响最后的精度。</a:t>
            </a:r>
            <a:endParaRPr kumimoji="1" lang="zh-CN" altLang="en-US" sz="1400" dirty="0" smtClean="0"/>
          </a:p>
          <a:p>
            <a:endParaRPr kumimoji="1" lang="zh-CN" altLang="en-US" sz="1400" dirty="0"/>
          </a:p>
          <a:p>
            <a:r>
              <a:rPr kumimoji="1" lang="zh-CN" altLang="en-US" sz="1400" dirty="0"/>
              <a:t>在许多应用场景下，数据集中会有大量的稀疏特征，这些稀疏特征大部分样本都取值为</a:t>
            </a:r>
            <a:r>
              <a:rPr kumimoji="1" lang="en-US" altLang="zh-CN" sz="1400" dirty="0"/>
              <a:t>0</a:t>
            </a:r>
            <a:r>
              <a:rPr kumimoji="1" lang="zh-CN" altLang="en-US" sz="1400" dirty="0"/>
              <a:t>，只有少数样本取值非</a:t>
            </a:r>
            <a:r>
              <a:rPr kumimoji="1" lang="en-US" altLang="zh-CN" sz="1400" dirty="0"/>
              <a:t>0</a:t>
            </a:r>
            <a:r>
              <a:rPr kumimoji="1" lang="zh-CN" altLang="en-US" sz="1400" dirty="0" smtClean="0"/>
              <a:t>。通常可以认为这些稀疏特征是互斥</a:t>
            </a:r>
            <a:r>
              <a:rPr kumimoji="1" lang="zh-CN" altLang="en-US" sz="1400" dirty="0"/>
              <a:t>的，即它们几乎不会同时取非零值</a:t>
            </a:r>
            <a:r>
              <a:rPr kumimoji="1" lang="zh-CN" altLang="en-US" sz="1400" dirty="0" smtClean="0"/>
              <a:t>。利用这种</a:t>
            </a:r>
            <a:r>
              <a:rPr kumimoji="1" lang="zh-CN" altLang="en-US" sz="1400" dirty="0"/>
              <a:t>特性，可以通过对某些特征的取值重新编码，将多个这样互斥的特征捆绑成为一个新的特征。</a:t>
            </a:r>
            <a:endParaRPr kumimoji="1" lang="zh-CN" altLang="en-US" sz="1400" dirty="0"/>
          </a:p>
          <a:p>
            <a:endParaRPr kumimoji="1" lang="zh-CN" altLang="en-US" sz="1400" dirty="0"/>
          </a:p>
          <a:p>
            <a:r>
              <a:rPr kumimoji="1" lang="zh-CN" altLang="en-US" sz="1400" dirty="0" smtClean="0"/>
              <a:t>对于指定为类别</a:t>
            </a:r>
            <a:r>
              <a:rPr kumimoji="1" lang="zh-CN" altLang="en-US" sz="1400" dirty="0"/>
              <a:t>特征的特征，</a:t>
            </a:r>
            <a:r>
              <a:rPr kumimoji="1" lang="en-US" altLang="zh-CN" sz="1400" dirty="0" err="1"/>
              <a:t>LightGBM</a:t>
            </a:r>
            <a:r>
              <a:rPr kumimoji="1" lang="zh-CN" altLang="en-US" sz="1400" dirty="0"/>
              <a:t>可以直接将每个类别取值和一个</a:t>
            </a:r>
            <a:r>
              <a:rPr kumimoji="1" lang="en-US" altLang="zh-CN" sz="1400" dirty="0"/>
              <a:t>bin</a:t>
            </a:r>
            <a:r>
              <a:rPr kumimoji="1" lang="zh-CN" altLang="en-US" sz="1400" dirty="0"/>
              <a:t>关联，从而自动地处理它们，而无需预处理成</a:t>
            </a:r>
            <a:r>
              <a:rPr kumimoji="1" lang="en-US" altLang="zh-CN" sz="1400" dirty="0" err="1"/>
              <a:t>onehot</a:t>
            </a:r>
            <a:r>
              <a:rPr kumimoji="1" lang="zh-CN" altLang="en-US" sz="1400" dirty="0"/>
              <a:t>编码多此一举。</a:t>
            </a:r>
            <a:endParaRPr kumimoji="1" lang="zh-CN" altLang="en-US" sz="1400" dirty="0"/>
          </a:p>
        </p:txBody>
      </p:sp>
      <p:pic>
        <p:nvPicPr>
          <p:cNvPr id="7" name="图片 6"/>
          <p:cNvPicPr>
            <a:picLocks noChangeAspect="1"/>
          </p:cNvPicPr>
          <p:nvPr/>
        </p:nvPicPr>
        <p:blipFill>
          <a:blip r:embed="rId1"/>
          <a:stretch>
            <a:fillRect/>
          </a:stretch>
        </p:blipFill>
        <p:spPr>
          <a:xfrm>
            <a:off x="406400" y="3489960"/>
            <a:ext cx="3727450" cy="1365250"/>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XGBoost VS LightGBM</a:t>
            </a:r>
            <a:endParaRPr lang="en-US" altLang="zh-CN" sz="2000" b="1" dirty="0">
              <a:latin typeface="+mj-lt"/>
              <a:ea typeface="+mj-lt"/>
              <a:sym typeface="+mn-ea"/>
            </a:endParaRPr>
          </a:p>
        </p:txBody>
      </p:sp>
      <p:pic>
        <p:nvPicPr>
          <p:cNvPr id="5" name="图片 4"/>
          <p:cNvPicPr>
            <a:picLocks noChangeAspect="1"/>
          </p:cNvPicPr>
          <p:nvPr/>
        </p:nvPicPr>
        <p:blipFill>
          <a:blip r:embed="rId1"/>
          <a:stretch>
            <a:fillRect/>
          </a:stretch>
        </p:blipFill>
        <p:spPr>
          <a:xfrm>
            <a:off x="929005" y="1285875"/>
            <a:ext cx="7418705" cy="2805430"/>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28650" y="2303145"/>
            <a:ext cx="8515350" cy="994410"/>
          </a:xfrm>
        </p:spPr>
        <p:txBody>
          <a:bodyPr/>
          <a:lstStyle/>
          <a:p>
            <a:pPr>
              <a:lnSpc>
                <a:spcPct val="100000"/>
              </a:lnSpc>
            </a:pPr>
            <a:r>
              <a:rPr lang="en-US" altLang="zh-CN" dirty="0"/>
              <a:t>3</a:t>
            </a:r>
            <a:r>
              <a:rPr lang="zh-CN" altLang="en-US" dirty="0"/>
              <a:t>、数据探索</a:t>
            </a:r>
            <a:br>
              <a:rPr lang="zh-CN" altLang="en-US" dirty="0"/>
            </a:br>
            <a:endParaRPr lang="en-US" altLang="zh-CN" sz="1600" b="0" dirty="0">
              <a:ea typeface="华文仿宋" panose="02010600040101010101" pitchFamily="2" charset="-122"/>
              <a:sym typeface="+mn-ea"/>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数据探索</a:t>
            </a:r>
            <a:endParaRPr lang="zh-CN" altLang="en-US" sz="2000" b="1" dirty="0">
              <a:latin typeface="+mj-lt"/>
              <a:ea typeface="+mj-lt"/>
              <a:sym typeface="+mn-ea"/>
            </a:endParaRPr>
          </a:p>
        </p:txBody>
      </p:sp>
      <p:graphicFrame>
        <p:nvGraphicFramePr>
          <p:cNvPr id="9" name="表格 8"/>
          <p:cNvGraphicFramePr/>
          <p:nvPr>
            <p:custDataLst>
              <p:tags r:id="rId1"/>
            </p:custDataLst>
          </p:nvPr>
        </p:nvGraphicFramePr>
        <p:xfrm>
          <a:off x="687070" y="942975"/>
          <a:ext cx="8042910" cy="3668395"/>
        </p:xfrm>
        <a:graphic>
          <a:graphicData uri="http://schemas.openxmlformats.org/drawingml/2006/table">
            <a:tbl>
              <a:tblPr firstRow="1" bandRow="1">
                <a:tableStyleId>{5C22544A-7EE6-4342-B048-85BDC9FD1C3A}</a:tableStyleId>
              </a:tblPr>
              <a:tblGrid>
                <a:gridCol w="4021455"/>
                <a:gridCol w="4021455"/>
              </a:tblGrid>
              <a:tr h="435610">
                <a:tc>
                  <a:txBody>
                    <a:bodyPr/>
                    <a:p>
                      <a:pPr algn="ctr">
                        <a:buNone/>
                      </a:pPr>
                      <a:r>
                        <a:rPr lang="zh-CN" altLang="en-US" sz="1400">
                          <a:solidFill>
                            <a:srgbClr val="848587"/>
                          </a:solidFill>
                        </a:rPr>
                        <a:t>单变量分析</a:t>
                      </a:r>
                      <a:endParaRPr lang="zh-CN" altLang="en-US" sz="1400">
                        <a:solidFill>
                          <a:srgbClr val="848587"/>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chemeClr val="bg2">
                        <a:lumMod val="90000"/>
                      </a:schemeClr>
                    </a:solidFill>
                  </a:tcPr>
                </a:tc>
                <a:tc>
                  <a:txBody>
                    <a:bodyPr/>
                    <a:p>
                      <a:pPr algn="ctr">
                        <a:buNone/>
                      </a:pPr>
                      <a:r>
                        <a:rPr lang="zh-CN" altLang="en-US" sz="1400">
                          <a:solidFill>
                            <a:srgbClr val="848587"/>
                          </a:solidFill>
                        </a:rPr>
                        <a:t>探索</a:t>
                      </a:r>
                      <a:endParaRPr lang="zh-CN" altLang="en-US" sz="1400">
                        <a:solidFill>
                          <a:srgbClr val="848587"/>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chemeClr val="bg2">
                        <a:lumMod val="90000"/>
                      </a:schemeClr>
                    </a:solidFill>
                  </a:tcPr>
                </a:tc>
              </a:tr>
              <a:tr h="1045210">
                <a:tc>
                  <a:txBody>
                    <a:bodyPr/>
                    <a:p>
                      <a:pPr algn="ctr">
                        <a:buNone/>
                      </a:pPr>
                      <a:r>
                        <a:rPr lang="zh-CN" altLang="en-US" sz="1400">
                          <a:solidFill>
                            <a:srgbClr val="404040"/>
                          </a:solidFill>
                        </a:rPr>
                        <a:t>类别</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a:txBody>
                    <a:bodyPr/>
                    <a:p>
                      <a:pPr algn="l">
                        <a:buNone/>
                      </a:pPr>
                      <a:r>
                        <a:rPr lang="zh-CN" altLang="en-US" sz="1400" b="1">
                          <a:solidFill>
                            <a:srgbClr val="404040"/>
                          </a:solidFill>
                        </a:rPr>
                        <a:t>集中趋势</a:t>
                      </a:r>
                      <a:r>
                        <a:rPr lang="zh-CN" altLang="en-US" sz="1400">
                          <a:solidFill>
                            <a:srgbClr val="404040"/>
                          </a:solidFill>
                        </a:rPr>
                        <a:t>：</a:t>
                      </a:r>
                      <a:endParaRPr lang="zh-CN" altLang="en-US" sz="1400">
                        <a:solidFill>
                          <a:srgbClr val="404040"/>
                        </a:solidFill>
                      </a:endParaRPr>
                    </a:p>
                    <a:p>
                      <a:pPr algn="l">
                        <a:buNone/>
                      </a:pPr>
                      <a:r>
                        <a:rPr lang="zh-CN" altLang="en-US" sz="1400">
                          <a:solidFill>
                            <a:srgbClr val="404040"/>
                          </a:solidFill>
                        </a:rPr>
                        <a:t>众数</a:t>
                      </a:r>
                      <a:endParaRPr lang="zh-CN" altLang="en-US" sz="1400">
                        <a:solidFill>
                          <a:srgbClr val="404040"/>
                        </a:solidFill>
                      </a:endParaRPr>
                    </a:p>
                    <a:p>
                      <a:pPr algn="l">
                        <a:buNone/>
                      </a:pPr>
                      <a:r>
                        <a:rPr lang="zh-CN" altLang="en-US" sz="1400" b="1">
                          <a:solidFill>
                            <a:srgbClr val="404040"/>
                          </a:solidFill>
                        </a:rPr>
                        <a:t>形状</a:t>
                      </a:r>
                      <a:r>
                        <a:rPr lang="zh-CN" altLang="en-US" sz="1400">
                          <a:solidFill>
                            <a:srgbClr val="404040"/>
                          </a:solidFill>
                        </a:rPr>
                        <a:t>：</a:t>
                      </a:r>
                      <a:endParaRPr lang="zh-CN" altLang="en-US" sz="1400">
                        <a:solidFill>
                          <a:srgbClr val="404040"/>
                        </a:solidFill>
                      </a:endParaRPr>
                    </a:p>
                    <a:p>
                      <a:pPr algn="l">
                        <a:buNone/>
                      </a:pPr>
                      <a:r>
                        <a:rPr lang="zh-CN" altLang="en-US" sz="1400">
                          <a:solidFill>
                            <a:srgbClr val="404040"/>
                          </a:solidFill>
                        </a:rPr>
                        <a:t>直方图</a:t>
                      </a:r>
                      <a:r>
                        <a:rPr lang="en-US" altLang="zh-CN" sz="1400">
                          <a:solidFill>
                            <a:srgbClr val="404040"/>
                          </a:solidFill>
                        </a:rPr>
                        <a:t>/</a:t>
                      </a:r>
                      <a:r>
                        <a:rPr lang="zh-CN" altLang="en-US" sz="1400">
                          <a:solidFill>
                            <a:srgbClr val="404040"/>
                          </a:solidFill>
                        </a:rPr>
                        <a:t>占比</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r>
              <a:tr h="1751965">
                <a:tc>
                  <a:txBody>
                    <a:bodyPr/>
                    <a:p>
                      <a:pPr algn="ctr">
                        <a:buNone/>
                      </a:pPr>
                      <a:r>
                        <a:rPr lang="zh-CN" altLang="en-US" sz="1400">
                          <a:solidFill>
                            <a:srgbClr val="404040"/>
                          </a:solidFill>
                        </a:rPr>
                        <a:t>数字</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l">
                        <a:buNone/>
                      </a:pPr>
                      <a:r>
                        <a:rPr lang="zh-CN" altLang="en-US" sz="1400" b="1">
                          <a:solidFill>
                            <a:srgbClr val="404040"/>
                          </a:solidFill>
                        </a:rPr>
                        <a:t>集中趋势：</a:t>
                      </a:r>
                      <a:endParaRPr lang="zh-CN" altLang="en-US" sz="1400">
                        <a:solidFill>
                          <a:srgbClr val="404040"/>
                        </a:solidFill>
                      </a:endParaRPr>
                    </a:p>
                    <a:p>
                      <a:pPr algn="l">
                        <a:buNone/>
                      </a:pPr>
                      <a:r>
                        <a:rPr lang="zh-CN" altLang="en-US" sz="1400">
                          <a:solidFill>
                            <a:srgbClr val="404040"/>
                          </a:solidFill>
                        </a:rPr>
                        <a:t>均值</a:t>
                      </a:r>
                      <a:r>
                        <a:rPr lang="en-US" altLang="zh-CN" sz="1400">
                          <a:solidFill>
                            <a:srgbClr val="404040"/>
                          </a:solidFill>
                        </a:rPr>
                        <a:t>/</a:t>
                      </a:r>
                      <a:r>
                        <a:rPr lang="zh-CN" altLang="en-US" sz="1400">
                          <a:solidFill>
                            <a:srgbClr val="404040"/>
                          </a:solidFill>
                        </a:rPr>
                        <a:t>方差</a:t>
                      </a:r>
                      <a:r>
                        <a:rPr lang="en-US" altLang="zh-CN" sz="1400">
                          <a:solidFill>
                            <a:srgbClr val="404040"/>
                          </a:solidFill>
                        </a:rPr>
                        <a:t>/</a:t>
                      </a:r>
                      <a:r>
                        <a:rPr lang="zh-CN" altLang="en-US" sz="1400">
                          <a:solidFill>
                            <a:srgbClr val="404040"/>
                          </a:solidFill>
                        </a:rPr>
                        <a:t>众数</a:t>
                      </a:r>
                      <a:r>
                        <a:rPr lang="en-US" altLang="zh-CN" sz="1400">
                          <a:solidFill>
                            <a:srgbClr val="404040"/>
                          </a:solidFill>
                        </a:rPr>
                        <a:t>/</a:t>
                      </a:r>
                      <a:r>
                        <a:rPr lang="zh-CN" altLang="en-US" sz="1400">
                          <a:solidFill>
                            <a:srgbClr val="404040"/>
                          </a:solidFill>
                        </a:rPr>
                        <a:t>峰度</a:t>
                      </a:r>
                      <a:endParaRPr lang="zh-CN" altLang="en-US" sz="1400">
                        <a:solidFill>
                          <a:srgbClr val="404040"/>
                        </a:solidFill>
                      </a:endParaRPr>
                    </a:p>
                    <a:p>
                      <a:pPr algn="l">
                        <a:buNone/>
                      </a:pPr>
                      <a:r>
                        <a:rPr lang="zh-CN" altLang="en-US" sz="1400" b="1">
                          <a:solidFill>
                            <a:srgbClr val="404040"/>
                          </a:solidFill>
                        </a:rPr>
                        <a:t>分散情况：</a:t>
                      </a:r>
                      <a:endParaRPr lang="zh-CN" altLang="en-US" sz="1400">
                        <a:solidFill>
                          <a:srgbClr val="404040"/>
                        </a:solidFill>
                      </a:endParaRPr>
                    </a:p>
                    <a:p>
                      <a:pPr algn="l">
                        <a:buNone/>
                      </a:pPr>
                      <a:r>
                        <a:rPr lang="zh-CN" altLang="en-US" sz="1400">
                          <a:solidFill>
                            <a:srgbClr val="404040"/>
                          </a:solidFill>
                        </a:rPr>
                        <a:t>最大值/最小值/范围/分位数/IQR/方差/ 标准差/</a:t>
                      </a:r>
                      <a:endParaRPr lang="zh-CN" altLang="en-US" sz="1400">
                        <a:solidFill>
                          <a:srgbClr val="404040"/>
                        </a:solidFill>
                      </a:endParaRPr>
                    </a:p>
                    <a:p>
                      <a:pPr algn="l">
                        <a:buNone/>
                      </a:pPr>
                      <a:r>
                        <a:rPr lang="zh-CN" altLang="en-US" sz="1400" b="1">
                          <a:solidFill>
                            <a:srgbClr val="404040"/>
                          </a:solidFill>
                        </a:rPr>
                        <a:t>形状：</a:t>
                      </a:r>
                      <a:endParaRPr lang="zh-CN" altLang="en-US" sz="1400">
                        <a:solidFill>
                          <a:srgbClr val="404040"/>
                        </a:solidFill>
                      </a:endParaRPr>
                    </a:p>
                    <a:p>
                      <a:pPr algn="l">
                        <a:buNone/>
                      </a:pPr>
                      <a:r>
                        <a:rPr lang="zh-CN" altLang="en-US" sz="1400">
                          <a:solidFill>
                            <a:srgbClr val="404040"/>
                          </a:solidFill>
                        </a:rPr>
                        <a:t>偏度</a:t>
                      </a:r>
                      <a:r>
                        <a:rPr lang="en-US" altLang="zh-CN" sz="1400">
                          <a:solidFill>
                            <a:srgbClr val="404040"/>
                          </a:solidFill>
                        </a:rPr>
                        <a:t>/</a:t>
                      </a:r>
                      <a:r>
                        <a:rPr lang="zh-CN" altLang="en-US" sz="1400">
                          <a:solidFill>
                            <a:srgbClr val="404040"/>
                          </a:solidFill>
                        </a:rPr>
                        <a:t>箱型图</a:t>
                      </a:r>
                      <a:r>
                        <a:rPr lang="en-US" altLang="zh-CN" sz="1400">
                          <a:solidFill>
                            <a:srgbClr val="404040"/>
                          </a:solidFill>
                        </a:rPr>
                        <a:t>/</a:t>
                      </a:r>
                      <a:r>
                        <a:rPr lang="zh-CN" altLang="en-US" sz="1400">
                          <a:solidFill>
                            <a:srgbClr val="404040"/>
                          </a:solidFill>
                        </a:rPr>
                        <a:t>概率密度</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r>
              <a:tr h="435610">
                <a:tc>
                  <a:txBody>
                    <a:bodyPr/>
                    <a:p>
                      <a:pPr algn="ctr">
                        <a:buNone/>
                      </a:pPr>
                      <a:r>
                        <a:rPr lang="zh-CN" altLang="en-US" sz="1400">
                          <a:solidFill>
                            <a:srgbClr val="404040"/>
                          </a:solidFill>
                        </a:rPr>
                        <a:t>二元变量分析</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FFFFF"/>
                    </a:solidFill>
                  </a:tcPr>
                </a:tc>
                <a:tc>
                  <a:txBody>
                    <a:bodyPr/>
                    <a:p>
                      <a:pPr algn="l">
                        <a:buNone/>
                      </a:pPr>
                      <a:r>
                        <a:rPr lang="zh-CN" altLang="en-US" sz="1400">
                          <a:solidFill>
                            <a:srgbClr val="404040"/>
                          </a:solidFill>
                        </a:rPr>
                        <a:t>散点图</a:t>
                      </a:r>
                      <a:r>
                        <a:rPr lang="en-US" altLang="zh-CN" sz="1400">
                          <a:solidFill>
                            <a:srgbClr val="404040"/>
                          </a:solidFill>
                        </a:rPr>
                        <a:t>/</a:t>
                      </a:r>
                      <a:r>
                        <a:rPr lang="zh-CN" altLang="en-US" sz="1400">
                          <a:solidFill>
                            <a:srgbClr val="404040"/>
                          </a:solidFill>
                        </a:rPr>
                        <a:t>相关系数</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FFFFF"/>
                    </a:solidFill>
                  </a:tcPr>
                </a:tc>
              </a:tr>
            </a:tbl>
          </a:graphicData>
        </a:graphic>
      </p:graphicFrame>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数据探索</a:t>
            </a:r>
            <a:endParaRPr lang="zh-CN" altLang="en-US" sz="2000" b="1" dirty="0">
              <a:latin typeface="+mj-lt"/>
              <a:ea typeface="+mj-lt"/>
              <a:sym typeface="+mn-ea"/>
            </a:endParaRPr>
          </a:p>
        </p:txBody>
      </p:sp>
      <p:sp>
        <p:nvSpPr>
          <p:cNvPr id="2" name="文本框 1"/>
          <p:cNvSpPr txBox="1"/>
          <p:nvPr/>
        </p:nvSpPr>
        <p:spPr>
          <a:xfrm>
            <a:off x="459740" y="909320"/>
            <a:ext cx="8448675" cy="306705"/>
          </a:xfrm>
          <a:prstGeom prst="rect">
            <a:avLst/>
          </a:prstGeom>
          <a:noFill/>
        </p:spPr>
        <p:txBody>
          <a:bodyPr wrap="square" rtlCol="0">
            <a:spAutoFit/>
          </a:bodyPr>
          <a:p>
            <a:r>
              <a:rPr lang="zh-CN" altLang="en-US" sz="1400"/>
              <a:t>查看标签分布情况，如下图所示，</a:t>
            </a:r>
            <a:r>
              <a:rPr lang="en-US" altLang="zh-CN" sz="1400"/>
              <a:t>0</a:t>
            </a:r>
            <a:r>
              <a:rPr lang="zh-CN" altLang="en-US" sz="1400"/>
              <a:t>是正常用户，</a:t>
            </a:r>
            <a:r>
              <a:rPr lang="en-US" altLang="zh-CN" sz="1400"/>
              <a:t>1</a:t>
            </a:r>
            <a:r>
              <a:rPr lang="zh-CN" altLang="en-US" sz="1400"/>
              <a:t>是风险用户</a:t>
            </a:r>
            <a:endParaRPr lang="zh-CN" altLang="en-US" sz="1400"/>
          </a:p>
        </p:txBody>
      </p:sp>
      <p:pic>
        <p:nvPicPr>
          <p:cNvPr id="3" name="图片 2"/>
          <p:cNvPicPr>
            <a:picLocks noChangeAspect="1"/>
          </p:cNvPicPr>
          <p:nvPr/>
        </p:nvPicPr>
        <p:blipFill>
          <a:blip r:embed="rId1"/>
          <a:stretch>
            <a:fillRect/>
          </a:stretch>
        </p:blipFill>
        <p:spPr>
          <a:xfrm>
            <a:off x="2869565" y="1203325"/>
            <a:ext cx="3378200" cy="2736850"/>
          </a:xfrm>
          <a:prstGeom prst="rect">
            <a:avLst/>
          </a:prstGeom>
        </p:spPr>
      </p:pic>
      <p:sp>
        <p:nvSpPr>
          <p:cNvPr id="6" name="文本框 5"/>
          <p:cNvSpPr txBox="1"/>
          <p:nvPr/>
        </p:nvSpPr>
        <p:spPr>
          <a:xfrm>
            <a:off x="521335" y="3872865"/>
            <a:ext cx="8100695" cy="1168400"/>
          </a:xfrm>
          <a:prstGeom prst="rect">
            <a:avLst/>
          </a:prstGeom>
          <a:noFill/>
        </p:spPr>
        <p:txBody>
          <a:bodyPr wrap="square" rtlCol="0">
            <a:spAutoFit/>
          </a:bodyPr>
          <a:p>
            <a:r>
              <a:rPr lang="zh-CN" altLang="en-US" sz="1400"/>
              <a:t>正常与风险样本比例在</a:t>
            </a:r>
            <a:r>
              <a:rPr lang="en-US" altLang="zh-CN" sz="1400"/>
              <a:t>3:1</a:t>
            </a:r>
            <a:r>
              <a:rPr lang="zh-CN" altLang="en-US" sz="1400"/>
              <a:t>左右，针对这类样本不平衡数据：</a:t>
            </a:r>
            <a:endParaRPr lang="zh-CN" altLang="en-US" sz="1400"/>
          </a:p>
          <a:p>
            <a:endParaRPr lang="zh-CN" altLang="en-US" sz="1400"/>
          </a:p>
          <a:p>
            <a:r>
              <a:rPr lang="zh-CN" altLang="en-US" sz="1400"/>
              <a:t>一是可以在模型训练时设置样本权重，即代价敏感学习</a:t>
            </a:r>
            <a:endParaRPr lang="zh-CN" altLang="en-US" sz="1400"/>
          </a:p>
          <a:p>
            <a:endParaRPr lang="zh-CN" altLang="en-US" sz="1400"/>
          </a:p>
          <a:p>
            <a:r>
              <a:rPr lang="zh-CN" altLang="en-US" sz="1400"/>
              <a:t>二是通过欠采样或过采样等方法平衡样本的比例</a:t>
            </a:r>
            <a:endParaRPr lang="zh-CN" altLang="en-US" sz="140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400" dirty="0">
                <a:latin typeface="+mj-lt"/>
                <a:ea typeface="+mj-lt"/>
                <a:sym typeface="+mn-ea"/>
              </a:rPr>
              <a:t>数据理解</a:t>
            </a:r>
            <a:endParaRPr lang="zh-CN" altLang="en-US" sz="2400" dirty="0">
              <a:latin typeface="+mj-lt"/>
              <a:ea typeface="+mj-lt"/>
              <a:sym typeface="+mn-ea"/>
            </a:endParaRPr>
          </a:p>
        </p:txBody>
      </p:sp>
      <p:pic>
        <p:nvPicPr>
          <p:cNvPr id="2" name="图片 1"/>
          <p:cNvPicPr>
            <a:picLocks noChangeAspect="1"/>
          </p:cNvPicPr>
          <p:nvPr>
            <p:custDataLst>
              <p:tags r:id="rId1"/>
            </p:custDataLst>
          </p:nvPr>
        </p:nvPicPr>
        <p:blipFill>
          <a:blip r:embed="rId2"/>
          <a:stretch>
            <a:fillRect/>
          </a:stretch>
        </p:blipFill>
        <p:spPr>
          <a:xfrm>
            <a:off x="56515" y="673735"/>
            <a:ext cx="4516120" cy="3443605"/>
          </a:xfrm>
          <a:prstGeom prst="rect">
            <a:avLst/>
          </a:prstGeom>
        </p:spPr>
      </p:pic>
      <p:pic>
        <p:nvPicPr>
          <p:cNvPr id="6" name="图片 5"/>
          <p:cNvPicPr>
            <a:picLocks noChangeAspect="1"/>
          </p:cNvPicPr>
          <p:nvPr/>
        </p:nvPicPr>
        <p:blipFill>
          <a:blip r:embed="rId3"/>
          <a:stretch>
            <a:fillRect/>
          </a:stretch>
        </p:blipFill>
        <p:spPr>
          <a:xfrm>
            <a:off x="5560695" y="673735"/>
            <a:ext cx="2622550" cy="2362200"/>
          </a:xfrm>
          <a:prstGeom prst="rect">
            <a:avLst/>
          </a:prstGeom>
        </p:spPr>
      </p:pic>
      <p:pic>
        <p:nvPicPr>
          <p:cNvPr id="9" name="图片 8"/>
          <p:cNvPicPr>
            <a:picLocks noChangeAspect="1"/>
          </p:cNvPicPr>
          <p:nvPr/>
        </p:nvPicPr>
        <p:blipFill>
          <a:blip r:embed="rId4"/>
          <a:stretch>
            <a:fillRect/>
          </a:stretch>
        </p:blipFill>
        <p:spPr>
          <a:xfrm>
            <a:off x="5573395" y="3095625"/>
            <a:ext cx="2609850" cy="1949450"/>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数据探索</a:t>
            </a:r>
            <a:endParaRPr lang="zh-CN" altLang="en-US" sz="2000" b="1" dirty="0">
              <a:latin typeface="+mj-lt"/>
              <a:ea typeface="+mj-lt"/>
              <a:sym typeface="+mn-ea"/>
            </a:endParaRPr>
          </a:p>
        </p:txBody>
      </p:sp>
      <p:sp>
        <p:nvSpPr>
          <p:cNvPr id="8" name="文本框 7"/>
          <p:cNvSpPr txBox="1"/>
          <p:nvPr/>
        </p:nvSpPr>
        <p:spPr>
          <a:xfrm>
            <a:off x="1193165" y="845185"/>
            <a:ext cx="2367915" cy="521970"/>
          </a:xfrm>
          <a:prstGeom prst="rect">
            <a:avLst/>
          </a:prstGeom>
          <a:noFill/>
        </p:spPr>
        <p:txBody>
          <a:bodyPr wrap="square" rtlCol="0">
            <a:spAutoFit/>
          </a:bodyPr>
          <a:p>
            <a:r>
              <a:rPr lang="zh-CN" altLang="en-US" sz="1400"/>
              <a:t>性别对风险影响，男性风险用户比例高于女性</a:t>
            </a:r>
            <a:endParaRPr lang="zh-CN" altLang="en-US" sz="1400"/>
          </a:p>
        </p:txBody>
      </p:sp>
      <p:pic>
        <p:nvPicPr>
          <p:cNvPr id="9" name="图片 8"/>
          <p:cNvPicPr>
            <a:picLocks noChangeAspect="1"/>
          </p:cNvPicPr>
          <p:nvPr/>
        </p:nvPicPr>
        <p:blipFill>
          <a:blip r:embed="rId1"/>
          <a:stretch>
            <a:fillRect/>
          </a:stretch>
        </p:blipFill>
        <p:spPr>
          <a:xfrm>
            <a:off x="611505" y="1440180"/>
            <a:ext cx="3324225" cy="3540760"/>
          </a:xfrm>
          <a:prstGeom prst="rect">
            <a:avLst/>
          </a:prstGeom>
        </p:spPr>
      </p:pic>
      <p:pic>
        <p:nvPicPr>
          <p:cNvPr id="10" name="图片 9"/>
          <p:cNvPicPr>
            <a:picLocks noChangeAspect="1"/>
          </p:cNvPicPr>
          <p:nvPr/>
        </p:nvPicPr>
        <p:blipFill>
          <a:blip r:embed="rId2"/>
          <a:stretch>
            <a:fillRect/>
          </a:stretch>
        </p:blipFill>
        <p:spPr>
          <a:xfrm>
            <a:off x="5165090" y="1440180"/>
            <a:ext cx="3340735" cy="3556000"/>
          </a:xfrm>
          <a:prstGeom prst="rect">
            <a:avLst/>
          </a:prstGeom>
        </p:spPr>
      </p:pic>
      <p:sp>
        <p:nvSpPr>
          <p:cNvPr id="11" name="文本框 10"/>
          <p:cNvSpPr txBox="1"/>
          <p:nvPr/>
        </p:nvSpPr>
        <p:spPr>
          <a:xfrm>
            <a:off x="5610225" y="845185"/>
            <a:ext cx="2809240" cy="521970"/>
          </a:xfrm>
          <a:prstGeom prst="rect">
            <a:avLst/>
          </a:prstGeom>
          <a:noFill/>
        </p:spPr>
        <p:txBody>
          <a:bodyPr wrap="square" rtlCol="0">
            <a:spAutoFit/>
          </a:bodyPr>
          <a:p>
            <a:r>
              <a:rPr lang="zh-CN" altLang="en-US" sz="1400"/>
              <a:t>用户等级对风险影响，用户等级越高，风险比例越低</a:t>
            </a:r>
            <a:endParaRPr lang="zh-CN" altLang="en-US" sz="140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数据探索</a:t>
            </a:r>
            <a:endParaRPr lang="zh-CN" altLang="en-US" sz="2000" b="1" dirty="0">
              <a:latin typeface="+mj-lt"/>
              <a:ea typeface="+mj-lt"/>
              <a:sym typeface="+mn-ea"/>
            </a:endParaRPr>
          </a:p>
        </p:txBody>
      </p:sp>
      <p:sp>
        <p:nvSpPr>
          <p:cNvPr id="8" name="文本框 7"/>
          <p:cNvSpPr txBox="1"/>
          <p:nvPr/>
        </p:nvSpPr>
        <p:spPr>
          <a:xfrm>
            <a:off x="1755140" y="828675"/>
            <a:ext cx="4810125" cy="521970"/>
          </a:xfrm>
          <a:prstGeom prst="rect">
            <a:avLst/>
          </a:prstGeom>
          <a:noFill/>
        </p:spPr>
        <p:txBody>
          <a:bodyPr wrap="square" rtlCol="0">
            <a:spAutoFit/>
          </a:bodyPr>
          <a:p>
            <a:r>
              <a:rPr lang="zh-CN" altLang="en-US" sz="1400"/>
              <a:t>年龄对风险用户影响，年龄对用户风险影响不大，但是在样本很少的年龄段风险比例波动剧烈</a:t>
            </a:r>
            <a:endParaRPr lang="zh-CN" altLang="en-US" sz="1400"/>
          </a:p>
        </p:txBody>
      </p:sp>
      <p:pic>
        <p:nvPicPr>
          <p:cNvPr id="2" name="图片 1"/>
          <p:cNvPicPr>
            <a:picLocks noChangeAspect="1"/>
          </p:cNvPicPr>
          <p:nvPr/>
        </p:nvPicPr>
        <p:blipFill>
          <a:blip r:embed="rId1"/>
          <a:stretch>
            <a:fillRect/>
          </a:stretch>
        </p:blipFill>
        <p:spPr>
          <a:xfrm>
            <a:off x="962025" y="1343025"/>
            <a:ext cx="7154545" cy="3487420"/>
          </a:xfrm>
          <a:prstGeom prst="rect">
            <a:avLst/>
          </a:prstGeom>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数据探索</a:t>
            </a:r>
            <a:endParaRPr lang="zh-CN" altLang="en-US" sz="2000" b="1" dirty="0">
              <a:latin typeface="+mj-lt"/>
              <a:ea typeface="+mj-lt"/>
              <a:sym typeface="+mn-ea"/>
            </a:endParaRPr>
          </a:p>
        </p:txBody>
      </p:sp>
      <p:sp>
        <p:nvSpPr>
          <p:cNvPr id="8" name="文本框 7"/>
          <p:cNvSpPr txBox="1"/>
          <p:nvPr/>
        </p:nvSpPr>
        <p:spPr>
          <a:xfrm>
            <a:off x="2143760" y="990600"/>
            <a:ext cx="5180965" cy="306705"/>
          </a:xfrm>
          <a:prstGeom prst="rect">
            <a:avLst/>
          </a:prstGeom>
          <a:noFill/>
        </p:spPr>
        <p:txBody>
          <a:bodyPr wrap="square" rtlCol="0">
            <a:spAutoFit/>
          </a:bodyPr>
          <a:p>
            <a:r>
              <a:rPr lang="zh-CN" altLang="en-US" sz="1400"/>
              <a:t>使用时长对风险用户影响，整体上使用时长越长，风险比例越低</a:t>
            </a:r>
            <a:endParaRPr lang="zh-CN" altLang="en-US" sz="1400"/>
          </a:p>
        </p:txBody>
      </p:sp>
      <p:pic>
        <p:nvPicPr>
          <p:cNvPr id="3" name="图片 2"/>
          <p:cNvPicPr>
            <a:picLocks noChangeAspect="1"/>
          </p:cNvPicPr>
          <p:nvPr/>
        </p:nvPicPr>
        <p:blipFill>
          <a:blip r:embed="rId1"/>
          <a:stretch>
            <a:fillRect/>
          </a:stretch>
        </p:blipFill>
        <p:spPr>
          <a:xfrm>
            <a:off x="1007110" y="1487805"/>
            <a:ext cx="7131050" cy="3282950"/>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数据探索</a:t>
            </a:r>
            <a:endParaRPr lang="zh-CN" altLang="en-US" sz="2000" b="1" dirty="0">
              <a:latin typeface="+mj-lt"/>
              <a:ea typeface="+mj-lt"/>
              <a:sym typeface="+mn-ea"/>
            </a:endParaRPr>
          </a:p>
        </p:txBody>
      </p:sp>
      <p:sp>
        <p:nvSpPr>
          <p:cNvPr id="8" name="文本框 7"/>
          <p:cNvSpPr txBox="1"/>
          <p:nvPr/>
        </p:nvSpPr>
        <p:spPr>
          <a:xfrm>
            <a:off x="1205865" y="990600"/>
            <a:ext cx="6417310" cy="521970"/>
          </a:xfrm>
          <a:prstGeom prst="rect">
            <a:avLst/>
          </a:prstGeom>
          <a:noFill/>
        </p:spPr>
        <p:txBody>
          <a:bodyPr wrap="square" rtlCol="0">
            <a:spAutoFit/>
          </a:bodyPr>
          <a:p>
            <a:r>
              <a:rPr lang="zh-CN" altLang="en-US" sz="1400"/>
              <a:t>城市对风险用户影响，城市数目众多，颗粒度太过细，可能引起过拟合，可以考虑使用</a:t>
            </a:r>
            <a:r>
              <a:rPr lang="en-US" altLang="zh-CN" sz="1400"/>
              <a:t>count-encoding/mean-encoding</a:t>
            </a:r>
            <a:r>
              <a:rPr lang="zh-CN" altLang="en-US" sz="1400"/>
              <a:t>等方法看能不能减少类别数目</a:t>
            </a:r>
            <a:endParaRPr lang="zh-CN" altLang="en-US" sz="1400"/>
          </a:p>
        </p:txBody>
      </p:sp>
      <p:pic>
        <p:nvPicPr>
          <p:cNvPr id="2" name="图片 1"/>
          <p:cNvPicPr>
            <a:picLocks noChangeAspect="1"/>
          </p:cNvPicPr>
          <p:nvPr/>
        </p:nvPicPr>
        <p:blipFill>
          <a:blip r:embed="rId1"/>
          <a:stretch>
            <a:fillRect/>
          </a:stretch>
        </p:blipFill>
        <p:spPr>
          <a:xfrm>
            <a:off x="1060450" y="1512570"/>
            <a:ext cx="7023100" cy="1530350"/>
          </a:xfrm>
          <a:prstGeom prst="rect">
            <a:avLst/>
          </a:prstGeom>
        </p:spPr>
      </p:pic>
      <p:pic>
        <p:nvPicPr>
          <p:cNvPr id="5" name="图片 4"/>
          <p:cNvPicPr>
            <a:picLocks noChangeAspect="1"/>
          </p:cNvPicPr>
          <p:nvPr/>
        </p:nvPicPr>
        <p:blipFill>
          <a:blip r:embed="rId2"/>
          <a:stretch>
            <a:fillRect/>
          </a:stretch>
        </p:blipFill>
        <p:spPr>
          <a:xfrm>
            <a:off x="1400175" y="3381375"/>
            <a:ext cx="6762750" cy="1485900"/>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28650" y="2303145"/>
            <a:ext cx="8515350" cy="994410"/>
          </a:xfrm>
        </p:spPr>
        <p:txBody>
          <a:bodyPr/>
          <a:lstStyle/>
          <a:p>
            <a:pPr>
              <a:lnSpc>
                <a:spcPct val="100000"/>
              </a:lnSpc>
            </a:pPr>
            <a:r>
              <a:rPr lang="en-US" altLang="zh-CN" dirty="0"/>
              <a:t>4</a:t>
            </a:r>
            <a:r>
              <a:rPr lang="zh-CN" altLang="en-US" dirty="0"/>
              <a:t>、模型训练</a:t>
            </a:r>
            <a:br>
              <a:rPr lang="zh-CN" altLang="en-US" dirty="0"/>
            </a:br>
            <a:endParaRPr lang="en-US" altLang="zh-CN" sz="1600" b="0" dirty="0">
              <a:ea typeface="华文仿宋" panose="02010600040101010101" pitchFamily="2" charset="-122"/>
              <a:sym typeface="+mn-ea"/>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欺诈交易特征</a:t>
            </a:r>
            <a:endParaRPr lang="zh-CN" altLang="en-US" sz="2000" b="1" dirty="0">
              <a:latin typeface="+mj-lt"/>
              <a:ea typeface="+mj-lt"/>
              <a:sym typeface="+mn-ea"/>
            </a:endParaRPr>
          </a:p>
        </p:txBody>
      </p:sp>
      <p:sp>
        <p:nvSpPr>
          <p:cNvPr id="2" name="文本框 1"/>
          <p:cNvSpPr txBox="1"/>
          <p:nvPr/>
        </p:nvSpPr>
        <p:spPr>
          <a:xfrm>
            <a:off x="4228465" y="816610"/>
            <a:ext cx="4624705" cy="737235"/>
          </a:xfrm>
          <a:prstGeom prst="rect">
            <a:avLst/>
          </a:prstGeom>
          <a:noFill/>
        </p:spPr>
        <p:txBody>
          <a:bodyPr wrap="square" rtlCol="0">
            <a:spAutoFit/>
          </a:bodyPr>
          <a:p>
            <a:r>
              <a:rPr lang="zh-CN" altLang="en-US" sz="1400"/>
              <a:t>下图为某场景下其中两维特征的散点图，其中紫色代表正常交易，黄色代表欺诈交易，多数反欺诈场景的特征基本都呈现类似的特点。</a:t>
            </a:r>
            <a:endParaRPr lang="zh-CN" altLang="en-US" sz="1400"/>
          </a:p>
        </p:txBody>
      </p:sp>
      <p:pic>
        <p:nvPicPr>
          <p:cNvPr id="3" name="图片 2"/>
          <p:cNvPicPr>
            <a:picLocks noChangeAspect="1"/>
          </p:cNvPicPr>
          <p:nvPr/>
        </p:nvPicPr>
        <p:blipFill>
          <a:blip r:embed="rId1"/>
          <a:stretch>
            <a:fillRect/>
          </a:stretch>
        </p:blipFill>
        <p:spPr>
          <a:xfrm>
            <a:off x="3986530" y="1868805"/>
            <a:ext cx="5107940" cy="3108960"/>
          </a:xfrm>
          <a:prstGeom prst="rect">
            <a:avLst/>
          </a:prstGeom>
        </p:spPr>
      </p:pic>
      <p:sp>
        <p:nvSpPr>
          <p:cNvPr id="6" name="文本框 5"/>
          <p:cNvSpPr txBox="1"/>
          <p:nvPr/>
        </p:nvSpPr>
        <p:spPr>
          <a:xfrm>
            <a:off x="340995" y="816610"/>
            <a:ext cx="3477895" cy="3969385"/>
          </a:xfrm>
          <a:prstGeom prst="rect">
            <a:avLst/>
          </a:prstGeom>
          <a:noFill/>
        </p:spPr>
        <p:txBody>
          <a:bodyPr wrap="square" rtlCol="0">
            <a:spAutoFit/>
          </a:bodyPr>
          <a:p>
            <a:pPr marL="285750" indent="-285750">
              <a:buFont typeface="Wingdings" panose="05000000000000000000" charset="0"/>
              <a:buChar char="l"/>
            </a:pPr>
            <a:r>
              <a:rPr lang="zh-CN" altLang="en-US" sz="1400"/>
              <a:t>A区的正常交易和C区的欺诈交易。占总体的绝大多数，对于这一类交易，往往少数几个特征就能做很好的区分。现有风控系统中基于规则的方法就更多的适用于这一类交易</a:t>
            </a:r>
            <a:endParaRPr lang="zh-CN" altLang="en-US" sz="1400"/>
          </a:p>
          <a:p>
            <a:pPr marL="285750" indent="-285750">
              <a:buFont typeface="Wingdings" panose="05000000000000000000" charset="0"/>
              <a:buChar char="l"/>
            </a:pPr>
            <a:endParaRPr lang="zh-CN" altLang="en-US" sz="1400"/>
          </a:p>
          <a:p>
            <a:pPr marL="285750" indent="-285750">
              <a:buFont typeface="Wingdings" panose="05000000000000000000" charset="0"/>
              <a:buChar char="l"/>
            </a:pPr>
            <a:r>
              <a:rPr lang="zh-CN" altLang="en-US" sz="1400"/>
              <a:t>A 区的欺诈交易和C区的正常交易。这一类就是伪装得特别好的欺诈交易和看似异常的正常交易， 这一类很难区分，过度关注往往会引起模型的过拟合。</a:t>
            </a:r>
            <a:endParaRPr lang="zh-CN" altLang="en-US" sz="1400"/>
          </a:p>
          <a:p>
            <a:pPr marL="285750" indent="-285750">
              <a:buFont typeface="Wingdings" panose="05000000000000000000" charset="0"/>
              <a:buChar char="l"/>
            </a:pPr>
            <a:endParaRPr lang="zh-CN" altLang="en-US" sz="1400"/>
          </a:p>
          <a:p>
            <a:pPr marL="285750" indent="-285750">
              <a:buFont typeface="Wingdings" panose="05000000000000000000" charset="0"/>
              <a:buChar char="l"/>
            </a:pPr>
            <a:r>
              <a:rPr lang="zh-CN" altLang="en-US" sz="1400"/>
              <a:t>B区的正常交易和欺诈交易， 该区域的交易才是需要平衡的重点，直接影响着最后的识别率和误报率。提升这部分交易的识别效果，需要从特征提取、样本采样、模型选择等多个方面进行考虑。</a:t>
            </a:r>
            <a:endParaRPr lang="zh-CN" altLang="en-US" sz="140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欺诈交易特征</a:t>
            </a:r>
            <a:endParaRPr lang="zh-CN" altLang="en-US" sz="2000" b="1" dirty="0">
              <a:latin typeface="+mj-lt"/>
              <a:ea typeface="+mj-lt"/>
              <a:sym typeface="+mn-ea"/>
            </a:endParaRPr>
          </a:p>
        </p:txBody>
      </p:sp>
      <p:sp>
        <p:nvSpPr>
          <p:cNvPr id="5" name="文本框 4"/>
          <p:cNvSpPr txBox="1"/>
          <p:nvPr/>
        </p:nvSpPr>
        <p:spPr>
          <a:xfrm>
            <a:off x="467995" y="675640"/>
            <a:ext cx="8489315" cy="1814830"/>
          </a:xfrm>
          <a:prstGeom prst="rect">
            <a:avLst/>
          </a:prstGeom>
          <a:noFill/>
        </p:spPr>
        <p:txBody>
          <a:bodyPr wrap="square" rtlCol="0">
            <a:spAutoFit/>
          </a:bodyPr>
          <a:p>
            <a:r>
              <a:rPr lang="zh-CN" altLang="en-US" sz="1400"/>
              <a:t>在定义特征的过程中，要考虑以下几个方面：</a:t>
            </a:r>
            <a:endParaRPr lang="zh-CN" altLang="en-US" sz="1400"/>
          </a:p>
          <a:p>
            <a:pPr marL="285750" indent="-285750">
              <a:buFont typeface="Wingdings" panose="05000000000000000000" charset="0"/>
              <a:buChar char="l"/>
            </a:pPr>
            <a:r>
              <a:rPr lang="zh-CN" altLang="en-US" sz="1400"/>
              <a:t>特征的鲁棒性，所谓特征鲁棒性，是指特征不容易随着时间推移改变或者不法分子不容易通过作弊手段绕过</a:t>
            </a:r>
            <a:endParaRPr lang="zh-CN" altLang="en-US" sz="1400"/>
          </a:p>
          <a:p>
            <a:pPr marL="285750" indent="-285750">
              <a:buFont typeface="Wingdings" panose="05000000000000000000" charset="0"/>
              <a:buChar char="l"/>
            </a:pPr>
            <a:r>
              <a:rPr lang="zh-CN" altLang="en-US" sz="1400"/>
              <a:t>特征风险，所谓特征风险，是指特征造成模型过拟合的可能性。比如一些范围较大的数值类特征，类似金额类、时间差类</a:t>
            </a:r>
            <a:endParaRPr lang="zh-CN" altLang="en-US" sz="1400"/>
          </a:p>
          <a:p>
            <a:pPr indent="0">
              <a:buFont typeface="Wingdings" panose="05000000000000000000" charset="0"/>
              <a:buNone/>
            </a:pPr>
            <a:endParaRPr lang="zh-CN" altLang="en-US" sz="1400"/>
          </a:p>
          <a:p>
            <a:pPr indent="0">
              <a:buFont typeface="Wingdings" panose="05000000000000000000" charset="0"/>
              <a:buNone/>
            </a:pPr>
            <a:r>
              <a:rPr lang="zh-CN" altLang="en-US" sz="1400"/>
              <a:t>我们遵循的一条基本准则是：</a:t>
            </a:r>
            <a:r>
              <a:rPr lang="zh-CN" altLang="en-US" sz="1400" b="1"/>
              <a:t>尽量用布尔型特征，慎用次数统计类特征，少用数值类特征，且数值类特征基本都要做进一步处理</a:t>
            </a:r>
            <a:endParaRPr lang="zh-CN" altLang="en-US" sz="1400" b="1"/>
          </a:p>
        </p:txBody>
      </p:sp>
      <p:sp>
        <p:nvSpPr>
          <p:cNvPr id="7" name="文本框 6"/>
          <p:cNvSpPr txBox="1"/>
          <p:nvPr/>
        </p:nvSpPr>
        <p:spPr>
          <a:xfrm>
            <a:off x="612775" y="2490470"/>
            <a:ext cx="4413885" cy="2522855"/>
          </a:xfrm>
          <a:prstGeom prst="rect">
            <a:avLst/>
          </a:prstGeom>
          <a:noFill/>
        </p:spPr>
        <p:txBody>
          <a:bodyPr wrap="square" rtlCol="0">
            <a:spAutoFit/>
          </a:bodyPr>
          <a:p>
            <a:r>
              <a:rPr lang="zh-CN" altLang="en-US" sz="1400"/>
              <a:t>具体构造特征是可以从以下几个方面考虑：</a:t>
            </a:r>
            <a:endParaRPr lang="zh-CN" altLang="en-US" sz="1400"/>
          </a:p>
          <a:p>
            <a:pPr marL="285750" indent="-285750">
              <a:buFont typeface="Wingdings" panose="05000000000000000000" charset="0"/>
              <a:buChar char="l"/>
            </a:pPr>
            <a:r>
              <a:rPr lang="zh-CN" altLang="en-US" sz="1400"/>
              <a:t>交易对象</a:t>
            </a:r>
            <a:endParaRPr lang="zh-CN" altLang="en-US" sz="1400"/>
          </a:p>
          <a:p>
            <a:pPr marL="742950" lvl="1" indent="-285750">
              <a:buFont typeface="Arial" panose="020B0604020202020204" pitchFamily="34" charset="0"/>
              <a:buChar char="•"/>
            </a:pPr>
            <a:r>
              <a:rPr lang="zh-CN" altLang="en-US" sz="1400"/>
              <a:t>判断是否是常用联系人、同名交易等</a:t>
            </a:r>
            <a:endParaRPr lang="zh-CN" altLang="en-US" sz="1400"/>
          </a:p>
          <a:p>
            <a:pPr marL="285750" indent="-285750">
              <a:buFont typeface="Wingdings" panose="05000000000000000000" charset="0"/>
              <a:buChar char="l"/>
            </a:pPr>
            <a:r>
              <a:rPr lang="zh-CN" altLang="en-US" sz="1400"/>
              <a:t>资金流向</a:t>
            </a:r>
            <a:endParaRPr lang="zh-CN" altLang="en-US" sz="1400"/>
          </a:p>
          <a:p>
            <a:pPr marL="742950" lvl="1" indent="-285750">
              <a:buFont typeface="Arial" panose="020B0604020202020204" pitchFamily="34" charset="0"/>
              <a:buChar char="•"/>
            </a:pPr>
            <a:r>
              <a:rPr lang="zh-CN" altLang="en-US" sz="1400"/>
              <a:t>是转入还是转出</a:t>
            </a:r>
            <a:endParaRPr lang="zh-CN" altLang="en-US" sz="1400"/>
          </a:p>
          <a:p>
            <a:pPr marL="742950" lvl="1" indent="-285750">
              <a:buFont typeface="Arial" panose="020B0604020202020204" pitchFamily="34" charset="0"/>
              <a:buChar char="•"/>
            </a:pPr>
            <a:r>
              <a:rPr lang="zh-CN" altLang="en-US" sz="1400"/>
              <a:t>转账渠道，是手机转账、网银支付</a:t>
            </a:r>
            <a:endParaRPr lang="zh-CN" altLang="en-US" sz="1400"/>
          </a:p>
          <a:p>
            <a:pPr marL="742950" lvl="1" indent="-285750">
              <a:buFont typeface="Arial" panose="020B0604020202020204" pitchFamily="34" charset="0"/>
              <a:buChar char="•"/>
            </a:pPr>
            <a:r>
              <a:rPr lang="zh-CN" altLang="en-US" sz="1400"/>
              <a:t>资金用途</a:t>
            </a:r>
            <a:endParaRPr lang="zh-CN" altLang="en-US" sz="1400"/>
          </a:p>
          <a:p>
            <a:pPr marL="285750" indent="-285750">
              <a:buFont typeface="Wingdings" panose="05000000000000000000" charset="0"/>
              <a:buChar char="l"/>
            </a:pPr>
            <a:r>
              <a:rPr lang="zh-CN" altLang="en-US" sz="1400"/>
              <a:t>交易时间 </a:t>
            </a:r>
            <a:endParaRPr lang="zh-CN" altLang="en-US" sz="1400"/>
          </a:p>
          <a:p>
            <a:pPr marL="742950" lvl="1" indent="-285750">
              <a:buFont typeface="Arial" panose="020B0604020202020204" pitchFamily="34" charset="0"/>
              <a:buChar char="•"/>
            </a:pPr>
            <a:r>
              <a:rPr lang="zh-CN" altLang="en-US" sz="1400"/>
              <a:t>基于当前交易行为，与上一次交易的时间差</a:t>
            </a:r>
            <a:endParaRPr lang="zh-CN" altLang="en-US" sz="1400"/>
          </a:p>
          <a:p>
            <a:pPr marL="742950" lvl="1" indent="-285750">
              <a:buFont typeface="Arial" panose="020B0604020202020204" pitchFamily="34" charset="0"/>
              <a:buChar char="•"/>
            </a:pPr>
            <a:r>
              <a:rPr lang="zh-CN" altLang="en-US" sz="1400"/>
              <a:t>基于历史交易行为，是否在常用的时间段</a:t>
            </a:r>
            <a:endParaRPr lang="zh-CN" altLang="en-US" sz="1400"/>
          </a:p>
          <a:p>
            <a:pPr marL="285750" indent="-285750">
              <a:buFont typeface="Wingdings" panose="05000000000000000000" charset="0"/>
              <a:buChar char="l"/>
            </a:pPr>
            <a:r>
              <a:rPr lang="zh-CN" altLang="en-US" sz="1400"/>
              <a:t>终端信息</a:t>
            </a:r>
            <a:r>
              <a:rPr lang="zh-CN" altLang="en-US"/>
              <a:t>  </a:t>
            </a:r>
            <a:endParaRPr lang="zh-CN" altLang="en-US"/>
          </a:p>
        </p:txBody>
      </p:sp>
      <p:sp>
        <p:nvSpPr>
          <p:cNvPr id="8" name="文本框 7"/>
          <p:cNvSpPr txBox="1"/>
          <p:nvPr/>
        </p:nvSpPr>
        <p:spPr>
          <a:xfrm>
            <a:off x="5211445" y="2767965"/>
            <a:ext cx="3745865" cy="2461260"/>
          </a:xfrm>
          <a:prstGeom prst="rect">
            <a:avLst/>
          </a:prstGeom>
          <a:noFill/>
        </p:spPr>
        <p:txBody>
          <a:bodyPr wrap="square" rtlCol="0">
            <a:spAutoFit/>
          </a:bodyPr>
          <a:p>
            <a:pPr marL="285750" indent="-285750">
              <a:buFont typeface="Wingdings" panose="05000000000000000000" charset="0"/>
              <a:buChar char="l"/>
            </a:pPr>
            <a:r>
              <a:rPr lang="zh-CN" altLang="en-US" sz="1400"/>
              <a:t>IP和地理位置</a:t>
            </a:r>
            <a:endParaRPr lang="zh-CN" altLang="en-US" sz="1400"/>
          </a:p>
          <a:p>
            <a:pPr marL="285750" indent="-285750">
              <a:buFont typeface="Wingdings" panose="05000000000000000000" charset="0"/>
              <a:buChar char="l"/>
            </a:pPr>
            <a:r>
              <a:rPr lang="zh-CN" altLang="en-US" sz="1400"/>
              <a:t>交易金额</a:t>
            </a:r>
            <a:endParaRPr lang="zh-CN" altLang="en-US" sz="1400"/>
          </a:p>
          <a:p>
            <a:pPr marL="285750" indent="-285750">
              <a:buFont typeface="Wingdings" panose="05000000000000000000" charset="0"/>
              <a:buChar char="l"/>
            </a:pPr>
            <a:r>
              <a:rPr lang="zh-CN" altLang="en-US" sz="1400"/>
              <a:t>交易行为</a:t>
            </a:r>
            <a:endParaRPr lang="zh-CN" altLang="en-US" sz="1400"/>
          </a:p>
          <a:p>
            <a:pPr marL="742950" lvl="1" indent="-285750">
              <a:buFont typeface="Arial" panose="020B0604020202020204" pitchFamily="34" charset="0"/>
              <a:buChar char="•"/>
            </a:pPr>
            <a:r>
              <a:rPr lang="en-US" altLang="zh-CN" sz="1400">
                <a:sym typeface="+mn-ea"/>
              </a:rPr>
              <a:t>交易行为类特征最主要的是连续多笔交易</a:t>
            </a:r>
            <a:endParaRPr lang="zh-CN" altLang="en-US" sz="1400"/>
          </a:p>
          <a:p>
            <a:pPr marL="285750" indent="-285750">
              <a:buFont typeface="Wingdings" panose="05000000000000000000" charset="0"/>
              <a:buChar char="l"/>
            </a:pPr>
            <a:r>
              <a:rPr lang="zh-CN" altLang="en-US" sz="1400"/>
              <a:t>操作行为</a:t>
            </a:r>
            <a:endParaRPr lang="zh-CN" altLang="en-US" sz="1400"/>
          </a:p>
          <a:p>
            <a:pPr marL="285750" indent="-285750">
              <a:buFont typeface="Wingdings" panose="05000000000000000000" charset="0"/>
              <a:buChar char="l"/>
            </a:pPr>
            <a:r>
              <a:rPr lang="zh-CN" altLang="en-US" sz="1400"/>
              <a:t>关联图谱</a:t>
            </a:r>
            <a:endParaRPr lang="zh-CN" altLang="en-US" sz="1400"/>
          </a:p>
          <a:p>
            <a:pPr marL="285750" indent="-285750">
              <a:buFont typeface="Wingdings" panose="05000000000000000000" charset="0"/>
              <a:buChar char="l"/>
            </a:pPr>
            <a:r>
              <a:rPr lang="zh-CN" altLang="en-US" sz="1400"/>
              <a:t>其他</a:t>
            </a:r>
            <a:r>
              <a:rPr lang="en-US" altLang="zh-CN" sz="1400"/>
              <a:t>	</a:t>
            </a:r>
            <a:endParaRPr lang="en-US" altLang="zh-CN" sz="1400"/>
          </a:p>
          <a:p>
            <a:pPr marL="742950" lvl="1" indent="-285750">
              <a:buFont typeface="Wingdings" panose="05000000000000000000" charset="0"/>
              <a:buChar char="l"/>
            </a:pPr>
            <a:r>
              <a:rPr lang="en-US" altLang="zh-CN" sz="1400"/>
              <a:t>比如交易码、交易平台、业务代码、前序交易的返回码、手机号是否是非实名制的虚拟号</a:t>
            </a:r>
            <a:endParaRPr lang="en-US" altLang="zh-CN" sz="140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模型训练</a:t>
            </a:r>
            <a:endParaRPr lang="zh-CN" altLang="en-US" sz="2000" b="1" dirty="0">
              <a:latin typeface="+mj-lt"/>
              <a:ea typeface="+mj-lt"/>
              <a:sym typeface="+mn-ea"/>
            </a:endParaRPr>
          </a:p>
        </p:txBody>
      </p:sp>
      <p:sp>
        <p:nvSpPr>
          <p:cNvPr id="3" name="文本框 2"/>
          <p:cNvSpPr txBox="1"/>
          <p:nvPr/>
        </p:nvSpPr>
        <p:spPr>
          <a:xfrm>
            <a:off x="565150" y="845185"/>
            <a:ext cx="8335645" cy="521970"/>
          </a:xfrm>
          <a:prstGeom prst="rect">
            <a:avLst/>
          </a:prstGeom>
          <a:noFill/>
        </p:spPr>
        <p:txBody>
          <a:bodyPr wrap="square" rtlCol="0">
            <a:spAutoFit/>
          </a:bodyPr>
          <a:p>
            <a:r>
              <a:rPr lang="zh-CN" altLang="en-US" sz="1400"/>
              <a:t>一般，首先训练一个</a:t>
            </a:r>
            <a:r>
              <a:rPr lang="en-US" altLang="zh-CN" sz="1400"/>
              <a:t>baseline</a:t>
            </a:r>
            <a:r>
              <a:rPr lang="zh-CN" altLang="en-US" sz="1400"/>
              <a:t>模型，基本不做任何特征工程和调参，为后续建模提供比较，才知道自己方向是否正确，我先只使用用户信息数据，</a:t>
            </a:r>
            <a:endParaRPr lang="zh-CN" altLang="en-US" sz="1400"/>
          </a:p>
        </p:txBody>
      </p:sp>
      <p:sp>
        <p:nvSpPr>
          <p:cNvPr id="6" name="圆角矩形 5"/>
          <p:cNvSpPr/>
          <p:nvPr/>
        </p:nvSpPr>
        <p:spPr>
          <a:xfrm>
            <a:off x="565150" y="1859915"/>
            <a:ext cx="1649730" cy="2627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base_line</a:t>
            </a:r>
            <a:endParaRPr lang="en-US" altLang="zh-CN" sz="1400"/>
          </a:p>
          <a:p>
            <a:pPr algn="ctr"/>
            <a:r>
              <a:rPr lang="zh-CN" altLang="en-US" sz="1400"/>
              <a:t>不做任何处理。仅适用用户基础信息</a:t>
            </a:r>
            <a:endParaRPr lang="zh-CN" altLang="en-US" sz="1400"/>
          </a:p>
          <a:p>
            <a:pPr algn="ctr"/>
            <a:endParaRPr lang="en-US" altLang="zh-CN" sz="1400"/>
          </a:p>
          <a:p>
            <a:pPr algn="ctr"/>
            <a:r>
              <a:rPr lang="en-US" altLang="zh-CN" sz="1400"/>
              <a:t>AUC</a:t>
            </a:r>
            <a:r>
              <a:rPr lang="zh-CN" altLang="en-US" sz="1400"/>
              <a:t>：0.691596</a:t>
            </a:r>
            <a:endParaRPr lang="zh-CN" altLang="en-US" sz="1400"/>
          </a:p>
        </p:txBody>
      </p:sp>
      <p:sp>
        <p:nvSpPr>
          <p:cNvPr id="7" name="圆角矩形 6"/>
          <p:cNvSpPr/>
          <p:nvPr/>
        </p:nvSpPr>
        <p:spPr>
          <a:xfrm>
            <a:off x="3432810" y="1913890"/>
            <a:ext cx="1706245" cy="2627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a:t>设置scale_pos_weight参数，减小正样本权重为</a:t>
            </a:r>
            <a:r>
              <a:rPr lang="en-US" altLang="zh-CN" sz="1400"/>
              <a:t>0.6</a:t>
            </a:r>
            <a:endParaRPr lang="zh-CN" sz="1400"/>
          </a:p>
          <a:p>
            <a:pPr algn="ctr"/>
            <a:r>
              <a:rPr lang="en-US" altLang="zh-CN" sz="1400"/>
              <a:t>AUC</a:t>
            </a:r>
            <a:r>
              <a:rPr lang="zh-CN" altLang="en-US" sz="1400"/>
              <a:t>：0.692181</a:t>
            </a:r>
            <a:endParaRPr lang="zh-CN" altLang="en-US" sz="1400"/>
          </a:p>
        </p:txBody>
      </p:sp>
      <p:sp>
        <p:nvSpPr>
          <p:cNvPr id="9" name="圆角矩形 8"/>
          <p:cNvSpPr/>
          <p:nvPr/>
        </p:nvSpPr>
        <p:spPr>
          <a:xfrm>
            <a:off x="6365240" y="1913890"/>
            <a:ext cx="1673225" cy="2627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a:t>探索数据发现要得用户只有基础信息，而操作信息和交易信息没有，增加特征</a:t>
            </a:r>
            <a:r>
              <a:rPr lang="en-US" altLang="zh-CN" sz="1400"/>
              <a:t>‘</a:t>
            </a:r>
            <a:r>
              <a:rPr lang="zh-CN" altLang="en-US" sz="1400"/>
              <a:t>是否有交易信息</a:t>
            </a:r>
            <a:r>
              <a:rPr lang="en-US" altLang="zh-CN" sz="1400"/>
              <a:t>/</a:t>
            </a:r>
            <a:r>
              <a:rPr lang="zh-CN" altLang="en-US" sz="1400"/>
              <a:t>是否有操作信息</a:t>
            </a:r>
            <a:endParaRPr lang="zh-CN" altLang="en-US" sz="1400"/>
          </a:p>
          <a:p>
            <a:pPr algn="ctr"/>
            <a:r>
              <a:rPr lang="en-US" altLang="zh-CN" sz="1400"/>
              <a:t>AUC</a:t>
            </a:r>
            <a:r>
              <a:rPr lang="zh-CN" altLang="en-US" sz="1400"/>
              <a:t>：0.692979</a:t>
            </a:r>
            <a:endParaRPr lang="zh-CN" altLang="en-US" sz="1400"/>
          </a:p>
        </p:txBody>
      </p:sp>
      <p:sp>
        <p:nvSpPr>
          <p:cNvPr id="10" name="右箭头 9"/>
          <p:cNvSpPr/>
          <p:nvPr/>
        </p:nvSpPr>
        <p:spPr>
          <a:xfrm>
            <a:off x="2334260" y="2931160"/>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a:off x="5262880" y="2930525"/>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模型训练</a:t>
            </a:r>
            <a:endParaRPr lang="zh-CN" altLang="en-US" sz="2000" b="1" dirty="0">
              <a:latin typeface="+mj-lt"/>
              <a:ea typeface="+mj-lt"/>
              <a:sym typeface="+mn-ea"/>
            </a:endParaRPr>
          </a:p>
        </p:txBody>
      </p:sp>
      <p:sp>
        <p:nvSpPr>
          <p:cNvPr id="6" name="圆角矩形 5"/>
          <p:cNvSpPr/>
          <p:nvPr/>
        </p:nvSpPr>
        <p:spPr>
          <a:xfrm>
            <a:off x="565150" y="2240915"/>
            <a:ext cx="1649730" cy="2627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a:t>对</a:t>
            </a:r>
            <a:r>
              <a:rPr lang="en-US" altLang="zh-CN" sz="1400"/>
              <a:t>city</a:t>
            </a:r>
            <a:r>
              <a:rPr lang="zh-CN" altLang="en-US" sz="1400"/>
              <a:t>，</a:t>
            </a:r>
            <a:r>
              <a:rPr lang="en-US" altLang="zh-CN" sz="1400"/>
              <a:t>province</a:t>
            </a:r>
            <a:r>
              <a:rPr lang="zh-CN" altLang="en-US" sz="1400"/>
              <a:t>等字段进行</a:t>
            </a:r>
            <a:r>
              <a:rPr lang="en-US" altLang="zh-CN" sz="1400"/>
              <a:t>mean-encoding</a:t>
            </a:r>
            <a:endParaRPr lang="en-US" altLang="zh-CN" sz="1400"/>
          </a:p>
          <a:p>
            <a:pPr algn="ctr"/>
            <a:r>
              <a:rPr lang="en-US" altLang="zh-CN" sz="1400"/>
              <a:t>AUC</a:t>
            </a:r>
            <a:r>
              <a:rPr lang="zh-CN" altLang="en-US" sz="1400"/>
              <a:t>：0.694512</a:t>
            </a:r>
            <a:endParaRPr lang="zh-CN" altLang="en-US" sz="1400"/>
          </a:p>
        </p:txBody>
      </p:sp>
      <p:sp>
        <p:nvSpPr>
          <p:cNvPr id="7" name="圆角矩形 6"/>
          <p:cNvSpPr/>
          <p:nvPr/>
        </p:nvSpPr>
        <p:spPr>
          <a:xfrm>
            <a:off x="3432810" y="2294890"/>
            <a:ext cx="1706245" cy="2627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t>加入product7_fail_ratio申请失败比例，城市，省平均用户数等特征</a:t>
            </a:r>
            <a:r>
              <a:rPr lang="en-US" altLang="zh-CN" sz="1400"/>
              <a:t>AUC</a:t>
            </a:r>
            <a:r>
              <a:rPr lang="zh-CN" altLang="en-US" sz="1400"/>
              <a:t>：0.698484</a:t>
            </a:r>
            <a:endParaRPr lang="zh-CN" altLang="en-US" sz="1400"/>
          </a:p>
        </p:txBody>
      </p:sp>
      <p:sp>
        <p:nvSpPr>
          <p:cNvPr id="9" name="圆角矩形 8"/>
          <p:cNvSpPr/>
          <p:nvPr/>
        </p:nvSpPr>
        <p:spPr>
          <a:xfrm>
            <a:off x="6365240" y="2294890"/>
            <a:ext cx="1673225" cy="2627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a:t>加入操作信息表的统计特征</a:t>
            </a:r>
            <a:endParaRPr lang="zh-CN" sz="1400"/>
          </a:p>
          <a:p>
            <a:pPr algn="ctr"/>
            <a:r>
              <a:rPr lang="en-US" altLang="zh-CN" sz="1400"/>
              <a:t>AUC</a:t>
            </a:r>
            <a:r>
              <a:rPr lang="zh-CN" altLang="en-US" sz="1400"/>
              <a:t>：0.706731</a:t>
            </a:r>
            <a:endParaRPr lang="zh-CN" altLang="en-US" sz="1400"/>
          </a:p>
        </p:txBody>
      </p:sp>
      <p:sp>
        <p:nvSpPr>
          <p:cNvPr id="10" name="右箭头 9"/>
          <p:cNvSpPr/>
          <p:nvPr/>
        </p:nvSpPr>
        <p:spPr>
          <a:xfrm>
            <a:off x="2334260" y="3312160"/>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a:off x="5262880" y="3311525"/>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tretch>
            <a:fillRect/>
          </a:stretch>
        </p:blipFill>
        <p:spPr>
          <a:xfrm>
            <a:off x="406400" y="676910"/>
            <a:ext cx="6514465" cy="1403350"/>
          </a:xfrm>
          <a:prstGeom prst="rect">
            <a:avLst/>
          </a:prstGeom>
        </p:spPr>
      </p:pic>
      <p:cxnSp>
        <p:nvCxnSpPr>
          <p:cNvPr id="5" name="曲线连接符 4"/>
          <p:cNvCxnSpPr>
            <a:stCxn id="2" idx="3"/>
          </p:cNvCxnSpPr>
          <p:nvPr/>
        </p:nvCxnSpPr>
        <p:spPr>
          <a:xfrm>
            <a:off x="6920865" y="1378585"/>
            <a:ext cx="403860" cy="91630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模型训练</a:t>
            </a:r>
            <a:endParaRPr lang="zh-CN" altLang="en-US" sz="2000" b="1" dirty="0">
              <a:latin typeface="+mj-lt"/>
              <a:ea typeface="+mj-lt"/>
              <a:sym typeface="+mn-ea"/>
            </a:endParaRPr>
          </a:p>
        </p:txBody>
      </p:sp>
      <p:sp>
        <p:nvSpPr>
          <p:cNvPr id="6" name="圆角矩形 5"/>
          <p:cNvSpPr/>
          <p:nvPr/>
        </p:nvSpPr>
        <p:spPr>
          <a:xfrm>
            <a:off x="565150" y="2240915"/>
            <a:ext cx="1649730" cy="2627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a:t>调节</a:t>
            </a:r>
            <a:r>
              <a:rPr lang="en-US" altLang="zh-CN" sz="1400"/>
              <a:t>max_depth</a:t>
            </a:r>
            <a:r>
              <a:rPr lang="zh-CN" altLang="en-US" sz="1400"/>
              <a:t>，</a:t>
            </a:r>
            <a:r>
              <a:rPr lang="en-US" altLang="zh-CN" sz="1400"/>
              <a:t>min_data_in_leaf</a:t>
            </a:r>
            <a:r>
              <a:rPr lang="zh-CN" altLang="en-US" sz="1400"/>
              <a:t>等参数，降低过拟合现象</a:t>
            </a:r>
            <a:endParaRPr lang="zh-CN" altLang="en-US" sz="1400"/>
          </a:p>
          <a:p>
            <a:pPr algn="ctr"/>
            <a:r>
              <a:rPr lang="en-US" altLang="zh-CN" sz="1400"/>
              <a:t>AUC</a:t>
            </a:r>
            <a:r>
              <a:rPr lang="zh-CN" altLang="en-US" sz="1400"/>
              <a:t>：0.710617</a:t>
            </a:r>
            <a:endParaRPr lang="zh-CN" altLang="en-US" sz="1400"/>
          </a:p>
        </p:txBody>
      </p:sp>
      <p:sp>
        <p:nvSpPr>
          <p:cNvPr id="7" name="圆角矩形 6"/>
          <p:cNvSpPr/>
          <p:nvPr/>
        </p:nvSpPr>
        <p:spPr>
          <a:xfrm>
            <a:off x="3432810" y="2294890"/>
            <a:ext cx="1706245" cy="2627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t>加入</a:t>
            </a:r>
            <a:r>
              <a:rPr lang="zh-CN" sz="1400"/>
              <a:t>用户操作平均时间间隔特征。</a:t>
            </a:r>
            <a:r>
              <a:rPr lang="en-US" altLang="zh-CN" sz="1400"/>
              <a:t>AUC</a:t>
            </a:r>
            <a:r>
              <a:rPr lang="zh-CN" altLang="en-US" sz="1400"/>
              <a:t>略微降低，所以不考虑这个特征</a:t>
            </a:r>
            <a:endParaRPr lang="zh-CN" altLang="en-US" sz="1400"/>
          </a:p>
          <a:p>
            <a:pPr algn="ctr"/>
            <a:r>
              <a:rPr lang="en-US" altLang="zh-CN" sz="1400"/>
              <a:t>AUC</a:t>
            </a:r>
            <a:r>
              <a:rPr lang="zh-CN" altLang="en-US" sz="1400"/>
              <a:t>：0.710148</a:t>
            </a:r>
            <a:endParaRPr lang="zh-CN" altLang="en-US" sz="1400"/>
          </a:p>
        </p:txBody>
      </p:sp>
      <p:sp>
        <p:nvSpPr>
          <p:cNvPr id="9" name="圆角矩形 8"/>
          <p:cNvSpPr/>
          <p:nvPr/>
        </p:nvSpPr>
        <p:spPr>
          <a:xfrm>
            <a:off x="6365240" y="2294890"/>
            <a:ext cx="1673225" cy="2627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a:t>交易信息的统计特征统计特征</a:t>
            </a:r>
            <a:endParaRPr lang="zh-CN" sz="1400"/>
          </a:p>
          <a:p>
            <a:pPr algn="ctr"/>
            <a:r>
              <a:rPr lang="en-US" altLang="zh-CN" sz="1400"/>
              <a:t>AUC</a:t>
            </a:r>
            <a:r>
              <a:rPr lang="zh-CN" altLang="en-US" sz="1400"/>
              <a:t>：0.721021</a:t>
            </a:r>
            <a:endParaRPr lang="zh-CN" altLang="en-US" sz="1400"/>
          </a:p>
        </p:txBody>
      </p:sp>
      <p:sp>
        <p:nvSpPr>
          <p:cNvPr id="10" name="右箭头 9"/>
          <p:cNvSpPr/>
          <p:nvPr/>
        </p:nvSpPr>
        <p:spPr>
          <a:xfrm>
            <a:off x="2334260" y="3312160"/>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a:off x="5262880" y="3311525"/>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曲线连接符 4"/>
          <p:cNvCxnSpPr>
            <a:stCxn id="2" idx="3"/>
          </p:cNvCxnSpPr>
          <p:nvPr/>
        </p:nvCxnSpPr>
        <p:spPr>
          <a:xfrm>
            <a:off x="6920865" y="1378585"/>
            <a:ext cx="403860" cy="91630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361315" y="620395"/>
            <a:ext cx="6559550" cy="160337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28650" y="2303145"/>
            <a:ext cx="8515350" cy="994410"/>
          </a:xfrm>
        </p:spPr>
        <p:txBody>
          <a:bodyPr/>
          <a:lstStyle/>
          <a:p>
            <a:pPr>
              <a:lnSpc>
                <a:spcPct val="100000"/>
              </a:lnSpc>
            </a:pPr>
            <a:r>
              <a:rPr lang="en-US" altLang="zh-CN" dirty="0"/>
              <a:t>1</a:t>
            </a:r>
            <a:r>
              <a:rPr lang="zh-CN" altLang="en-US" dirty="0"/>
              <a:t>、特征工程</a:t>
            </a:r>
            <a:br>
              <a:rPr lang="zh-CN" altLang="en-US" dirty="0"/>
            </a:br>
            <a:endParaRPr lang="en-US" altLang="zh-CN" sz="1600" b="0" dirty="0">
              <a:ea typeface="华文仿宋" panose="02010600040101010101" pitchFamily="2" charset="-122"/>
              <a:sym typeface="+mn-ea"/>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zh-CN" altLang="en-US" sz="2000" b="1" dirty="0">
                <a:latin typeface="+mj-lt"/>
                <a:ea typeface="+mj-lt"/>
                <a:sym typeface="+mn-ea"/>
              </a:rPr>
              <a:t>模型训练</a:t>
            </a:r>
            <a:endParaRPr lang="zh-CN" altLang="en-US" sz="2000" b="1" dirty="0">
              <a:latin typeface="+mj-lt"/>
              <a:ea typeface="+mj-lt"/>
              <a:sym typeface="+mn-ea"/>
            </a:endParaRPr>
          </a:p>
        </p:txBody>
      </p:sp>
      <p:sp>
        <p:nvSpPr>
          <p:cNvPr id="6" name="圆角矩形 5"/>
          <p:cNvSpPr/>
          <p:nvPr/>
        </p:nvSpPr>
        <p:spPr>
          <a:xfrm>
            <a:off x="2182495" y="2319020"/>
            <a:ext cx="1649730" cy="2627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a:t>加入用户交易合计，均值等特征</a:t>
            </a:r>
            <a:endParaRPr lang="zh-CN" sz="1400"/>
          </a:p>
          <a:p>
            <a:pPr algn="ctr"/>
            <a:r>
              <a:rPr lang="en-US" altLang="zh-CN" sz="1400"/>
              <a:t>AUC</a:t>
            </a:r>
            <a:r>
              <a:rPr lang="zh-CN" altLang="en-US" sz="1400"/>
              <a:t>：0.731695</a:t>
            </a:r>
            <a:endParaRPr lang="zh-CN" altLang="en-US" sz="1400"/>
          </a:p>
        </p:txBody>
      </p:sp>
      <p:sp>
        <p:nvSpPr>
          <p:cNvPr id="7" name="圆角矩形 6"/>
          <p:cNvSpPr/>
          <p:nvPr/>
        </p:nvSpPr>
        <p:spPr>
          <a:xfrm>
            <a:off x="5618480" y="2319020"/>
            <a:ext cx="1706245" cy="2627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a:t>去除相关性达到</a:t>
            </a:r>
            <a:r>
              <a:rPr lang="en-US" altLang="zh-CN" sz="1400"/>
              <a:t>0.999</a:t>
            </a:r>
            <a:r>
              <a:rPr lang="zh-CN" altLang="en-US" sz="1400"/>
              <a:t>的特征</a:t>
            </a:r>
            <a:r>
              <a:rPr lang="en-US" altLang="zh-CN" sz="1400"/>
              <a:t>111</a:t>
            </a:r>
            <a:r>
              <a:rPr lang="zh-CN" altLang="en-US" sz="1400"/>
              <a:t>个</a:t>
            </a:r>
            <a:r>
              <a:rPr lang="zh-CN" altLang="en-US" sz="1400"/>
              <a:t>，</a:t>
            </a:r>
            <a:r>
              <a:rPr lang="en-US" altLang="zh-CN" sz="1400"/>
              <a:t>AUC</a:t>
            </a:r>
            <a:r>
              <a:rPr lang="zh-CN" altLang="en-US" sz="1400"/>
              <a:t>轻微降低</a:t>
            </a:r>
            <a:endParaRPr lang="zh-CN" altLang="en-US" sz="1400"/>
          </a:p>
          <a:p>
            <a:pPr algn="ctr"/>
            <a:r>
              <a:rPr lang="en-US" altLang="zh-CN" sz="1400"/>
              <a:t>AUC</a:t>
            </a:r>
            <a:r>
              <a:rPr lang="zh-CN" altLang="en-US" sz="1400"/>
              <a:t>：0.730002</a:t>
            </a:r>
            <a:endParaRPr lang="zh-CN" altLang="en-US" sz="1400"/>
          </a:p>
        </p:txBody>
      </p:sp>
      <p:sp>
        <p:nvSpPr>
          <p:cNvPr id="10" name="右箭头 9"/>
          <p:cNvSpPr/>
          <p:nvPr/>
        </p:nvSpPr>
        <p:spPr>
          <a:xfrm>
            <a:off x="4323080" y="3311525"/>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tretch>
            <a:fillRect/>
          </a:stretch>
        </p:blipFill>
        <p:spPr>
          <a:xfrm>
            <a:off x="3561715" y="930275"/>
            <a:ext cx="4629150" cy="806450"/>
          </a:xfrm>
          <a:prstGeom prst="rect">
            <a:avLst/>
          </a:prstGeom>
        </p:spPr>
      </p:pic>
      <p:cxnSp>
        <p:nvCxnSpPr>
          <p:cNvPr id="8" name="曲线连接符 7"/>
          <p:cNvCxnSpPr>
            <a:stCxn id="2" idx="1"/>
            <a:endCxn id="6" idx="0"/>
          </p:cNvCxnSpPr>
          <p:nvPr/>
        </p:nvCxnSpPr>
        <p:spPr>
          <a:xfrm rot="10800000" flipV="1">
            <a:off x="3007360" y="1333500"/>
            <a:ext cx="554355" cy="98552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28650" y="2303145"/>
            <a:ext cx="8515350" cy="994410"/>
          </a:xfrm>
        </p:spPr>
        <p:txBody>
          <a:bodyPr/>
          <a:lstStyle/>
          <a:p>
            <a:pPr>
              <a:lnSpc>
                <a:spcPct val="100000"/>
              </a:lnSpc>
            </a:pPr>
            <a:r>
              <a:rPr lang="en-US" altLang="zh-CN" dirty="0"/>
              <a:t>5</a:t>
            </a:r>
            <a:r>
              <a:rPr lang="zh-CN" altLang="en-US" dirty="0"/>
              <a:t>、模型解释</a:t>
            </a:r>
            <a:br>
              <a:rPr lang="zh-CN" altLang="en-US" dirty="0"/>
            </a:br>
            <a:endParaRPr lang="en-US" altLang="zh-CN" sz="1600" b="0" dirty="0">
              <a:ea typeface="华文仿宋" panose="02010600040101010101" pitchFamily="2" charset="-122"/>
              <a:sym typeface="+mn-ea"/>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Permutation Importance</a:t>
            </a:r>
            <a:endParaRPr lang="en-US" altLang="zh-CN" sz="2000" b="1" dirty="0">
              <a:latin typeface="+mj-lt"/>
              <a:ea typeface="+mj-lt"/>
              <a:sym typeface="+mn-ea"/>
            </a:endParaRPr>
          </a:p>
        </p:txBody>
      </p:sp>
      <p:pic>
        <p:nvPicPr>
          <p:cNvPr id="3" name="图片 2"/>
          <p:cNvPicPr>
            <a:picLocks noChangeAspect="1"/>
          </p:cNvPicPr>
          <p:nvPr/>
        </p:nvPicPr>
        <p:blipFill>
          <a:blip r:embed="rId1"/>
          <a:stretch>
            <a:fillRect/>
          </a:stretch>
        </p:blipFill>
        <p:spPr>
          <a:xfrm>
            <a:off x="4057015" y="831215"/>
            <a:ext cx="4872990" cy="4010660"/>
          </a:xfrm>
          <a:prstGeom prst="rect">
            <a:avLst/>
          </a:prstGeom>
        </p:spPr>
      </p:pic>
      <p:pic>
        <p:nvPicPr>
          <p:cNvPr id="9" name="图片 8"/>
          <p:cNvPicPr>
            <a:picLocks noChangeAspect="1"/>
          </p:cNvPicPr>
          <p:nvPr/>
        </p:nvPicPr>
        <p:blipFill>
          <a:blip r:embed="rId2"/>
          <a:stretch>
            <a:fillRect/>
          </a:stretch>
        </p:blipFill>
        <p:spPr>
          <a:xfrm>
            <a:off x="0" y="831215"/>
            <a:ext cx="4138930" cy="1177290"/>
          </a:xfrm>
          <a:prstGeom prst="rect">
            <a:avLst/>
          </a:prstGeom>
        </p:spPr>
      </p:pic>
      <p:sp>
        <p:nvSpPr>
          <p:cNvPr id="2" name="文本框 1"/>
          <p:cNvSpPr txBox="1"/>
          <p:nvPr/>
        </p:nvSpPr>
        <p:spPr>
          <a:xfrm>
            <a:off x="175260" y="2320290"/>
            <a:ext cx="2654300" cy="521970"/>
          </a:xfrm>
          <a:prstGeom prst="rect">
            <a:avLst/>
          </a:prstGeom>
          <a:noFill/>
        </p:spPr>
        <p:txBody>
          <a:bodyPr wrap="square" rtlCol="0">
            <a:spAutoFit/>
          </a:bodyPr>
          <a:p>
            <a:r>
              <a:rPr lang="zh-CN" altLang="en-US" sz="1400"/>
              <a:t>数字表示打乱该列特征后，模型性能下降多少</a:t>
            </a:r>
            <a:endParaRPr lang="zh-CN" altLang="en-US" sz="140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Shap Value</a:t>
            </a:r>
            <a:endParaRPr lang="en-US" altLang="zh-CN" sz="2000" b="1" dirty="0">
              <a:latin typeface="+mj-lt"/>
              <a:ea typeface="+mj-lt"/>
              <a:sym typeface="+mn-ea"/>
            </a:endParaRPr>
          </a:p>
        </p:txBody>
      </p:sp>
      <p:sp>
        <p:nvSpPr>
          <p:cNvPr id="2" name="文本框 1"/>
          <p:cNvSpPr txBox="1"/>
          <p:nvPr/>
        </p:nvSpPr>
        <p:spPr>
          <a:xfrm>
            <a:off x="458470" y="1050290"/>
            <a:ext cx="2626360" cy="1814830"/>
          </a:xfrm>
          <a:prstGeom prst="rect">
            <a:avLst/>
          </a:prstGeom>
          <a:noFill/>
        </p:spPr>
        <p:txBody>
          <a:bodyPr wrap="square" rtlCol="0">
            <a:spAutoFit/>
          </a:bodyPr>
          <a:p>
            <a:pPr marL="285750" indent="-285750">
              <a:buFont typeface="Arial" panose="020B0604020202020204" pitchFamily="34" charset="0"/>
              <a:buChar char="•"/>
            </a:pPr>
            <a:r>
              <a:rPr lang="zh-CN" altLang="en-US" sz="1400"/>
              <a:t>纵坐标表示特征</a:t>
            </a:r>
            <a:endParaRPr lang="zh-CN" altLang="en-US" sz="1400"/>
          </a:p>
          <a:p>
            <a:pPr marL="285750" indent="-285750"/>
            <a:endParaRPr lang="zh-CN" altLang="en-US" sz="1400"/>
          </a:p>
          <a:p>
            <a:pPr marL="285750" indent="-285750">
              <a:buFont typeface="Arial" panose="020B0604020202020204" pitchFamily="34" charset="0"/>
              <a:buChar char="•"/>
            </a:pPr>
            <a:r>
              <a:rPr lang="zh-CN" altLang="en-US" sz="1400"/>
              <a:t>颜色表示特征值的大小，红色大，蓝色小</a:t>
            </a:r>
            <a:endParaRPr lang="zh-CN" altLang="en-US" sz="1400"/>
          </a:p>
          <a:p>
            <a:pPr marL="285750" indent="-285750"/>
            <a:endParaRPr lang="zh-CN" altLang="en-US" sz="1400"/>
          </a:p>
          <a:p>
            <a:pPr marL="285750" indent="-285750">
              <a:buFont typeface="Arial" panose="020B0604020202020204" pitchFamily="34" charset="0"/>
              <a:buChar char="•"/>
            </a:pPr>
            <a:r>
              <a:rPr lang="zh-CN" altLang="en-US" sz="1400"/>
              <a:t>横坐标表示随着该特征值大小对预测值的影响</a:t>
            </a:r>
            <a:endParaRPr lang="zh-CN" altLang="en-US" sz="1400"/>
          </a:p>
          <a:p>
            <a:pPr marL="285750" indent="-285750"/>
            <a:endParaRPr lang="zh-CN" altLang="en-US" sz="1400"/>
          </a:p>
        </p:txBody>
      </p:sp>
      <p:pic>
        <p:nvPicPr>
          <p:cNvPr id="5" name="图片 4"/>
          <p:cNvPicPr>
            <a:picLocks noChangeAspect="1"/>
          </p:cNvPicPr>
          <p:nvPr/>
        </p:nvPicPr>
        <p:blipFill>
          <a:blip r:embed="rId1"/>
          <a:stretch>
            <a:fillRect/>
          </a:stretch>
        </p:blipFill>
        <p:spPr>
          <a:xfrm>
            <a:off x="3096895" y="694690"/>
            <a:ext cx="5708650" cy="4318000"/>
          </a:xfrm>
          <a:prstGeom prst="rect">
            <a:avLst/>
          </a:prstGeom>
        </p:spPr>
      </p:pic>
      <p:pic>
        <p:nvPicPr>
          <p:cNvPr id="8" name="图片 7"/>
          <p:cNvPicPr>
            <a:picLocks noChangeAspect="1"/>
          </p:cNvPicPr>
          <p:nvPr/>
        </p:nvPicPr>
        <p:blipFill>
          <a:blip r:embed="rId2"/>
          <a:stretch>
            <a:fillRect/>
          </a:stretch>
        </p:blipFill>
        <p:spPr>
          <a:xfrm>
            <a:off x="406400" y="3283585"/>
            <a:ext cx="3451860" cy="937895"/>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89535"/>
            <a:ext cx="6918325" cy="530860"/>
          </a:xfrm>
        </p:spPr>
        <p:txBody>
          <a:bodyPr>
            <a:normAutofit/>
          </a:bodyPr>
          <a:p>
            <a:r>
              <a:rPr lang="en-US" altLang="zh-CN" sz="2000" b="1" dirty="0">
                <a:latin typeface="+mj-lt"/>
                <a:ea typeface="+mj-lt"/>
                <a:sym typeface="+mn-ea"/>
              </a:rPr>
              <a:t>SHAP Dependence Contribution</a:t>
            </a:r>
            <a:endParaRPr lang="en-US" altLang="zh-CN" sz="2000" b="1" dirty="0">
              <a:latin typeface="+mj-lt"/>
              <a:ea typeface="+mj-lt"/>
              <a:sym typeface="+mn-ea"/>
            </a:endParaRPr>
          </a:p>
        </p:txBody>
      </p:sp>
      <p:sp>
        <p:nvSpPr>
          <p:cNvPr id="2" name="文本框 1"/>
          <p:cNvSpPr txBox="1"/>
          <p:nvPr/>
        </p:nvSpPr>
        <p:spPr>
          <a:xfrm>
            <a:off x="458470" y="1050290"/>
            <a:ext cx="3267710" cy="2891790"/>
          </a:xfrm>
          <a:prstGeom prst="rect">
            <a:avLst/>
          </a:prstGeom>
          <a:noFill/>
        </p:spPr>
        <p:txBody>
          <a:bodyPr wrap="square" rtlCol="0">
            <a:spAutoFit/>
          </a:bodyPr>
          <a:p>
            <a:pPr marL="285750" indent="-285750">
              <a:buFont typeface="Arial" panose="020B0604020202020204" pitchFamily="34" charset="0"/>
              <a:buChar char="•"/>
            </a:pPr>
            <a:r>
              <a:rPr lang="zh-CN" altLang="en-US" sz="1400"/>
              <a:t>SHAP dependence 图显示了模型输出如何随某个特征值值而变化</a:t>
            </a:r>
            <a:endParaRPr lang="zh-CN" altLang="en-US" sz="1400"/>
          </a:p>
          <a:p>
            <a:pPr marL="285750" indent="-285750"/>
            <a:endParaRPr lang="zh-CN" altLang="en-US" sz="1400"/>
          </a:p>
          <a:p>
            <a:pPr marL="285750" indent="-285750">
              <a:buFont typeface="Arial" panose="020B0604020202020204" pitchFamily="34" charset="0"/>
              <a:buChar char="•"/>
            </a:pPr>
            <a:r>
              <a:rPr lang="en-US" altLang="zh-CN" sz="1400"/>
              <a:t>X</a:t>
            </a:r>
            <a:r>
              <a:rPr lang="zh-CN" altLang="en-US" sz="1400"/>
              <a:t>轴是该特征的取值</a:t>
            </a:r>
            <a:endParaRPr lang="zh-CN" altLang="en-US" sz="1400"/>
          </a:p>
          <a:p>
            <a:pPr marL="285750" indent="-285750"/>
            <a:endParaRPr lang="zh-CN" altLang="en-US" sz="1400"/>
          </a:p>
          <a:p>
            <a:pPr marL="285750" indent="-285750">
              <a:buFont typeface="Arial" panose="020B0604020202020204" pitchFamily="34" charset="0"/>
              <a:buChar char="•"/>
            </a:pPr>
            <a:r>
              <a:rPr lang="en-US" altLang="zh-CN" sz="1400"/>
              <a:t>Y</a:t>
            </a:r>
            <a:r>
              <a:rPr lang="zh-CN" altLang="en-US" sz="1400"/>
              <a:t>轴是</a:t>
            </a:r>
            <a:r>
              <a:rPr lang="en-US" altLang="zh-CN" sz="1400"/>
              <a:t>SHAP</a:t>
            </a:r>
            <a:r>
              <a:rPr lang="zh-CN" altLang="en-US" sz="1400"/>
              <a:t>值，表示该特征的变化致使预测值变化情况</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t>颜色代表另一个特征值与</a:t>
            </a:r>
            <a:r>
              <a:rPr lang="en-US" altLang="zh-CN" sz="1400"/>
              <a:t>X</a:t>
            </a:r>
            <a:r>
              <a:rPr lang="zh-CN" altLang="en-US" sz="1400"/>
              <a:t>轴特征的交互影响，如图，在相同的</a:t>
            </a:r>
            <a:r>
              <a:rPr lang="en-US" altLang="zh-CN" sz="1400"/>
              <a:t>using_time</a:t>
            </a:r>
            <a:r>
              <a:rPr lang="zh-CN" altLang="en-US" sz="1400"/>
              <a:t>处，点的颜色不同就是由</a:t>
            </a:r>
            <a:r>
              <a:rPr lang="en-US" altLang="zh-CN" sz="1400"/>
              <a:t>age</a:t>
            </a:r>
            <a:r>
              <a:rPr lang="zh-CN" altLang="en-US" sz="1400"/>
              <a:t>不同导致的</a:t>
            </a:r>
            <a:endParaRPr lang="zh-CN" altLang="en-US" sz="1400"/>
          </a:p>
          <a:p>
            <a:pPr marL="285750" indent="-285750"/>
            <a:endParaRPr lang="zh-CN" altLang="en-US" sz="1400"/>
          </a:p>
        </p:txBody>
      </p:sp>
      <p:pic>
        <p:nvPicPr>
          <p:cNvPr id="3" name="图片 2"/>
          <p:cNvPicPr>
            <a:picLocks noChangeAspect="1"/>
          </p:cNvPicPr>
          <p:nvPr/>
        </p:nvPicPr>
        <p:blipFill>
          <a:blip r:embed="rId1"/>
          <a:stretch>
            <a:fillRect/>
          </a:stretch>
        </p:blipFill>
        <p:spPr>
          <a:xfrm>
            <a:off x="3726180" y="687705"/>
            <a:ext cx="5417820" cy="4088130"/>
          </a:xfrm>
          <a:prstGeom prst="rect">
            <a:avLst/>
          </a:prstGeom>
        </p:spPr>
      </p:pic>
      <p:pic>
        <p:nvPicPr>
          <p:cNvPr id="10" name="图片 9"/>
          <p:cNvPicPr>
            <a:picLocks noChangeAspect="1"/>
          </p:cNvPicPr>
          <p:nvPr/>
        </p:nvPicPr>
        <p:blipFill>
          <a:blip r:embed="rId2"/>
          <a:stretch>
            <a:fillRect/>
          </a:stretch>
        </p:blipFill>
        <p:spPr>
          <a:xfrm>
            <a:off x="458470" y="3709035"/>
            <a:ext cx="3602990" cy="1118870"/>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sz="2000" b="1" dirty="0">
                <a:latin typeface="+mj-lt"/>
                <a:ea typeface="+mj-lt"/>
                <a:sym typeface="+mn-ea"/>
              </a:rPr>
              <a:t>参考资料</a:t>
            </a:r>
            <a:endParaRPr lang="zh-CN" sz="2000" b="1" dirty="0">
              <a:latin typeface="+mj-lt"/>
              <a:ea typeface="+mj-lt"/>
              <a:sym typeface="+mn-ea"/>
            </a:endParaRPr>
          </a:p>
        </p:txBody>
      </p:sp>
      <p:sp>
        <p:nvSpPr>
          <p:cNvPr id="7" name="文本框 6"/>
          <p:cNvSpPr txBox="1"/>
          <p:nvPr/>
        </p:nvSpPr>
        <p:spPr>
          <a:xfrm>
            <a:off x="904875" y="1214755"/>
            <a:ext cx="7842250" cy="737235"/>
          </a:xfrm>
          <a:prstGeom prst="rect">
            <a:avLst/>
          </a:prstGeom>
          <a:noFill/>
        </p:spPr>
        <p:txBody>
          <a:bodyPr wrap="square" rtlCol="0">
            <a:spAutoFit/>
          </a:bodyPr>
          <a:p>
            <a:r>
              <a:rPr lang="zh-CN" altLang="en-US" sz="1400">
                <a:hlinkClick r:id="rId1" action="ppaction://hlinkfile"/>
              </a:rPr>
              <a:t>https://github.com/Yimeng-Zhang/feature-engineering-and-feature-selection</a:t>
            </a:r>
            <a:endParaRPr lang="zh-CN" altLang="en-US" sz="1400">
              <a:hlinkClick r:id="rId1" action="ppaction://hlinkfile"/>
            </a:endParaRPr>
          </a:p>
          <a:p>
            <a:r>
              <a:rPr lang="zh-CN" altLang="en-US" sz="1400">
                <a:sym typeface="+mn-ea"/>
                <a:hlinkClick r:id="rId2" action="ppaction://hlinkfile"/>
              </a:rPr>
              <a:t>https://github.com/raytroop/FeatureEngineering</a:t>
            </a:r>
            <a:endParaRPr lang="zh-CN" altLang="en-US" sz="1400"/>
          </a:p>
          <a:p>
            <a:endParaRPr lang="zh-CN" altLang="en-US" sz="1400">
              <a:hlinkClick r:id="rId1" action="ppaction://hlinkfile"/>
            </a:endParaRPr>
          </a:p>
        </p:txBody>
      </p:sp>
      <p:sp>
        <p:nvSpPr>
          <p:cNvPr id="2" name="文本框 1"/>
          <p:cNvSpPr txBox="1"/>
          <p:nvPr/>
        </p:nvSpPr>
        <p:spPr>
          <a:xfrm>
            <a:off x="904875" y="828675"/>
            <a:ext cx="3848100" cy="306705"/>
          </a:xfrm>
          <a:prstGeom prst="rect">
            <a:avLst/>
          </a:prstGeom>
          <a:noFill/>
        </p:spPr>
        <p:txBody>
          <a:bodyPr wrap="square" rtlCol="0">
            <a:spAutoFit/>
          </a:bodyPr>
          <a:p>
            <a:pPr marL="285750" indent="-285750">
              <a:buFont typeface="Arial" panose="020B0604020202020204" pitchFamily="34" charset="0"/>
              <a:buChar char="•"/>
            </a:pPr>
            <a:r>
              <a:rPr lang="zh-CN" altLang="en-US" sz="1400"/>
              <a:t>特征工程和选择</a:t>
            </a:r>
            <a:endParaRPr lang="zh-CN" altLang="en-US" sz="1400"/>
          </a:p>
        </p:txBody>
      </p:sp>
      <p:sp>
        <p:nvSpPr>
          <p:cNvPr id="5" name="文本框 4"/>
          <p:cNvSpPr txBox="1"/>
          <p:nvPr/>
        </p:nvSpPr>
        <p:spPr>
          <a:xfrm>
            <a:off x="904875" y="1875155"/>
            <a:ext cx="6233795" cy="306705"/>
          </a:xfrm>
          <a:prstGeom prst="rect">
            <a:avLst/>
          </a:prstGeom>
          <a:noFill/>
        </p:spPr>
        <p:txBody>
          <a:bodyPr wrap="square" rtlCol="0">
            <a:spAutoFit/>
          </a:bodyPr>
          <a:p>
            <a:pPr marL="285750" indent="-285750">
              <a:buFont typeface="Arial" panose="020B0604020202020204" pitchFamily="34" charset="0"/>
              <a:buChar char="•"/>
            </a:pPr>
            <a:r>
              <a:rPr lang="zh-CN" altLang="en-US" sz="1400"/>
              <a:t>GBDT算法原理以及实例理解</a:t>
            </a:r>
            <a:endParaRPr lang="zh-CN" altLang="en-US" sz="1400"/>
          </a:p>
        </p:txBody>
      </p:sp>
      <p:sp>
        <p:nvSpPr>
          <p:cNvPr id="6" name="文本框 5"/>
          <p:cNvSpPr txBox="1"/>
          <p:nvPr/>
        </p:nvSpPr>
        <p:spPr>
          <a:xfrm>
            <a:off x="993775" y="2310765"/>
            <a:ext cx="7292340" cy="521970"/>
          </a:xfrm>
          <a:prstGeom prst="rect">
            <a:avLst/>
          </a:prstGeom>
          <a:noFill/>
        </p:spPr>
        <p:txBody>
          <a:bodyPr wrap="square" rtlCol="0">
            <a:spAutoFit/>
          </a:bodyPr>
          <a:p>
            <a:pPr marL="0" lvl="1"/>
            <a:r>
              <a:rPr lang="en-US" altLang="zh-CN" sz="1400" dirty="0">
                <a:sym typeface="+mn-ea"/>
                <a:hlinkClick r:id="rId3"/>
              </a:rPr>
              <a:t>https://blog.csdn.net/zpalyq110/article/details/</a:t>
            </a:r>
            <a:r>
              <a:rPr lang="en-US" altLang="zh-CN" sz="1400" dirty="0" smtClean="0">
                <a:sym typeface="+mn-ea"/>
                <a:hlinkClick r:id="rId3"/>
              </a:rPr>
              <a:t>79527653</a:t>
            </a:r>
            <a:endParaRPr lang="en-US" altLang="zh-CN" sz="1400" dirty="0" smtClean="0">
              <a:sym typeface="+mn-ea"/>
              <a:hlinkClick r:id="rId3"/>
            </a:endParaRPr>
          </a:p>
          <a:p>
            <a:pPr marL="0" lvl="1"/>
            <a:r>
              <a:rPr lang="zh-CN" altLang="en-US" sz="1400">
                <a:hlinkClick r:id="rId4" action="ppaction://hlinkfile"/>
              </a:rPr>
              <a:t>https://explained.ai/gradient-boosting/</a:t>
            </a:r>
            <a:endParaRPr lang="zh-CN" altLang="en-US" sz="1400"/>
          </a:p>
        </p:txBody>
      </p:sp>
      <p:sp>
        <p:nvSpPr>
          <p:cNvPr id="8" name="文本框 7"/>
          <p:cNvSpPr txBox="1"/>
          <p:nvPr/>
        </p:nvSpPr>
        <p:spPr>
          <a:xfrm>
            <a:off x="993775" y="2921000"/>
            <a:ext cx="7478395" cy="1814830"/>
          </a:xfrm>
          <a:prstGeom prst="rect">
            <a:avLst/>
          </a:prstGeom>
          <a:noFill/>
        </p:spPr>
        <p:txBody>
          <a:bodyPr wrap="square" rtlCol="0">
            <a:spAutoFit/>
          </a:bodyPr>
          <a:p>
            <a:pPr marL="285750" indent="-285750">
              <a:buFont typeface="Arial" panose="020B0604020202020204" pitchFamily="34" charset="0"/>
              <a:buChar char="•"/>
            </a:pPr>
            <a:r>
              <a:rPr lang="en-US" altLang="zh-CN" sz="1400" dirty="0" err="1" smtClean="0">
                <a:sym typeface="+mn-ea"/>
              </a:rPr>
              <a:t>XGBoost</a:t>
            </a:r>
            <a:r>
              <a:rPr lang="zh-CN" altLang="en-US" sz="1400" dirty="0" smtClean="0">
                <a:sym typeface="+mn-ea"/>
              </a:rPr>
              <a:t>论文解读</a:t>
            </a:r>
            <a:endParaRPr lang="zh-CN" altLang="en-US" sz="1400" dirty="0" smtClean="0">
              <a:sym typeface="+mn-ea"/>
            </a:endParaRPr>
          </a:p>
          <a:p>
            <a:pPr marL="285750" lvl="1" indent="-285750"/>
            <a:r>
              <a:rPr lang="en-US" altLang="zh-CN" sz="1400" dirty="0" smtClean="0">
                <a:sym typeface="+mn-ea"/>
                <a:hlinkClick r:id="rId5"/>
              </a:rPr>
              <a:t>https</a:t>
            </a:r>
            <a:r>
              <a:rPr lang="en-US" altLang="zh-CN" sz="1400" dirty="0">
                <a:sym typeface="+mn-ea"/>
                <a:hlinkClick r:id="rId5"/>
              </a:rPr>
              <a:t>://</a:t>
            </a:r>
            <a:r>
              <a:rPr lang="en-US" altLang="zh-CN" sz="1400" dirty="0" smtClean="0">
                <a:sym typeface="+mn-ea"/>
                <a:hlinkClick r:id="rId5"/>
              </a:rPr>
              <a:t>jozeelin.github.io</a:t>
            </a:r>
            <a:r>
              <a:rPr lang="en-US" altLang="zh-CN" sz="1400" dirty="0">
                <a:sym typeface="+mn-ea"/>
                <a:hlinkClick r:id="rId5"/>
              </a:rPr>
              <a:t>/2019/07/19/XGBoost</a:t>
            </a:r>
            <a:r>
              <a:rPr lang="en-US" altLang="zh-CN" sz="1400" dirty="0" smtClean="0">
                <a:sym typeface="+mn-ea"/>
                <a:hlinkClick r:id="rId5"/>
              </a:rPr>
              <a:t>/</a:t>
            </a:r>
            <a:endParaRPr lang="en-US" altLang="zh-CN" sz="1400" dirty="0" smtClean="0">
              <a:sym typeface="+mn-ea"/>
              <a:hlinkClick r:id="rId5"/>
            </a:endParaRPr>
          </a:p>
          <a:p>
            <a:pPr marL="285750" lvl="1" indent="-285750"/>
            <a:endParaRPr lang="zh-CN" altLang="en-US" sz="1400"/>
          </a:p>
          <a:p>
            <a:pPr marL="285750" lvl="1" indent="-285750">
              <a:buFont typeface="Arial" panose="020B0604020202020204" pitchFamily="34" charset="0"/>
              <a:buChar char="•"/>
            </a:pPr>
            <a:r>
              <a:rPr lang="en-US" altLang="zh-CN" sz="1400" dirty="0" err="1">
                <a:sym typeface="+mn-ea"/>
              </a:rPr>
              <a:t>AdaBoost</a:t>
            </a:r>
            <a:r>
              <a:rPr lang="zh-CN" altLang="en-US" sz="1400" dirty="0">
                <a:sym typeface="+mn-ea"/>
              </a:rPr>
              <a:t>、</a:t>
            </a:r>
            <a:r>
              <a:rPr lang="en-US" altLang="zh-CN" sz="1400" dirty="0">
                <a:sym typeface="+mn-ea"/>
              </a:rPr>
              <a:t>GBDT</a:t>
            </a:r>
            <a:r>
              <a:rPr lang="zh-CN" altLang="en-US" sz="1400" dirty="0">
                <a:sym typeface="+mn-ea"/>
              </a:rPr>
              <a:t>、</a:t>
            </a:r>
            <a:r>
              <a:rPr lang="en-US" altLang="zh-CN" sz="1400" dirty="0">
                <a:sym typeface="+mn-ea"/>
              </a:rPr>
              <a:t>RF</a:t>
            </a:r>
            <a:r>
              <a:rPr lang="zh-CN" altLang="en-US" sz="1400" dirty="0">
                <a:sym typeface="+mn-ea"/>
              </a:rPr>
              <a:t>、</a:t>
            </a:r>
            <a:r>
              <a:rPr lang="en-US" altLang="zh-CN" sz="1400" dirty="0" err="1">
                <a:sym typeface="+mn-ea"/>
              </a:rPr>
              <a:t>XGboost</a:t>
            </a:r>
            <a:r>
              <a:rPr lang="zh-CN" altLang="en-US" sz="1400" dirty="0">
                <a:sym typeface="+mn-ea"/>
              </a:rPr>
              <a:t>、</a:t>
            </a:r>
            <a:r>
              <a:rPr lang="en-US" altLang="zh-CN" sz="1400" dirty="0" err="1">
                <a:sym typeface="+mn-ea"/>
              </a:rPr>
              <a:t>LightGBM</a:t>
            </a:r>
            <a:r>
              <a:rPr lang="zh-CN" altLang="en-US" sz="1400" dirty="0">
                <a:sym typeface="+mn-ea"/>
              </a:rPr>
              <a:t>的对比分析</a:t>
            </a:r>
            <a:endParaRPr lang="zh-CN" altLang="en-US" sz="1400" dirty="0">
              <a:sym typeface="+mn-ea"/>
            </a:endParaRPr>
          </a:p>
          <a:p>
            <a:pPr marL="0" lvl="1" indent="-285750"/>
            <a:r>
              <a:rPr lang="en-US" altLang="zh-CN" sz="1400" dirty="0">
                <a:sym typeface="+mn-ea"/>
                <a:hlinkClick r:id="rId6"/>
              </a:rPr>
              <a:t>https://zhuanlan.zhihu.com/p/</a:t>
            </a:r>
            <a:r>
              <a:rPr lang="en-US" altLang="zh-CN" sz="1400" dirty="0" smtClean="0">
                <a:sym typeface="+mn-ea"/>
                <a:hlinkClick r:id="rId6"/>
              </a:rPr>
              <a:t>56137208</a:t>
            </a:r>
            <a:endParaRPr lang="en-US" altLang="zh-CN" sz="1400" dirty="0"/>
          </a:p>
          <a:p>
            <a:pPr marL="285750" lvl="1" indent="-285750"/>
            <a:endParaRPr lang="zh-CN" altLang="en-US" sz="1400" dirty="0"/>
          </a:p>
          <a:p>
            <a:pPr marL="285750" lvl="1" indent="-285750">
              <a:buFont typeface="Arial" panose="020B0604020202020204" pitchFamily="34" charset="0"/>
              <a:buChar char="•"/>
            </a:pPr>
            <a:r>
              <a:rPr lang="zh-CN" altLang="en-US" sz="1400"/>
              <a:t>金融反欺诈实战（三）：特征工程深度剖析</a:t>
            </a:r>
            <a:endParaRPr lang="zh-CN" altLang="en-US" sz="1400"/>
          </a:p>
          <a:p>
            <a:pPr marL="285750" lvl="1" indent="-285750"/>
            <a:r>
              <a:rPr lang="en-US" altLang="zh-CN" sz="1400" dirty="0" smtClean="0">
                <a:hlinkClick r:id="rId7" action="ppaction://hlinkfile"/>
              </a:rPr>
              <a:t>https://www.secrss.com/articles/4382</a:t>
            </a:r>
            <a:endParaRPr lang="en-US" altLang="zh-CN" sz="1400" dirty="0" smtClean="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000" b="1" dirty="0">
                <a:latin typeface="+mj-lt"/>
                <a:ea typeface="+mj-lt"/>
                <a:sym typeface="+mn-ea"/>
              </a:rPr>
              <a:t>缺失值处理</a:t>
            </a:r>
            <a:endParaRPr lang="zh-CN" altLang="en-US" sz="2000" b="1" dirty="0">
              <a:latin typeface="+mj-lt"/>
              <a:ea typeface="+mj-lt"/>
              <a:sym typeface="+mn-ea"/>
            </a:endParaRPr>
          </a:p>
        </p:txBody>
      </p:sp>
      <p:graphicFrame>
        <p:nvGraphicFramePr>
          <p:cNvPr id="26" name="表格 25"/>
          <p:cNvGraphicFramePr/>
          <p:nvPr>
            <p:custDataLst>
              <p:tags r:id="rId1"/>
            </p:custDataLst>
          </p:nvPr>
        </p:nvGraphicFramePr>
        <p:xfrm>
          <a:off x="414655" y="741045"/>
          <a:ext cx="8432800" cy="3895725"/>
        </p:xfrm>
        <a:graphic>
          <a:graphicData uri="http://schemas.openxmlformats.org/drawingml/2006/table">
            <a:tbl>
              <a:tblPr firstRow="1" bandRow="1">
                <a:tableStyleId>{5C22544A-7EE6-4342-B048-85BDC9FD1C3A}</a:tableStyleId>
              </a:tblPr>
              <a:tblGrid>
                <a:gridCol w="937895"/>
                <a:gridCol w="1266825"/>
                <a:gridCol w="1352550"/>
                <a:gridCol w="1624965"/>
                <a:gridCol w="994410"/>
                <a:gridCol w="631190"/>
                <a:gridCol w="1624965"/>
              </a:tblGrid>
              <a:tr h="742315">
                <a:tc>
                  <a:txBody>
                    <a:bodyPr/>
                    <a:p>
                      <a:pPr>
                        <a:buNone/>
                      </a:pPr>
                      <a:endParaRPr lang="zh-CN" altLang="en-US">
                        <a:solidFill>
                          <a:srgbClr val="848587"/>
                        </a:solidFill>
                      </a:endParaRPr>
                    </a:p>
                  </a:txBody>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1"/>
                    </a:solidFill>
                  </a:tcPr>
                </a:tc>
                <a:tc gridSpan="2">
                  <a:txBody>
                    <a:bodyPr/>
                    <a:p>
                      <a:pPr>
                        <a:buNone/>
                      </a:pPr>
                      <a:r>
                        <a:rPr lang="zh-CN" altLang="en-US" sz="1400" b="1">
                          <a:solidFill>
                            <a:schemeClr val="tx1"/>
                          </a:solidFill>
                        </a:rPr>
                        <a:t>完全随机缺失</a:t>
                      </a:r>
                      <a:endParaRPr lang="zh-CN" altLang="en-US" sz="1400" b="1">
                        <a:solidFill>
                          <a:schemeClr val="tx1"/>
                        </a:solidFill>
                      </a:endParaRPr>
                    </a:p>
                    <a:p>
                      <a:pPr>
                        <a:buNone/>
                      </a:pPr>
                      <a:r>
                        <a:rPr lang="zh-CN" altLang="en-US" sz="1400" b="1">
                          <a:solidFill>
                            <a:schemeClr val="tx1"/>
                          </a:solidFill>
                        </a:rPr>
                        <a:t>Missing Completely at Random</a:t>
                      </a:r>
                      <a:endParaRPr lang="zh-CN" altLang="en-US" sz="1400" b="1">
                        <a:solidFill>
                          <a:schemeClr val="tx1"/>
                        </a:solidFill>
                      </a:endParaRPr>
                    </a:p>
                  </a:txBody>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1">
                        <a:lumMod val="95000"/>
                      </a:schemeClr>
                    </a:solidFill>
                  </a:tcPr>
                </a:tc>
                <a:tc hMerge="1">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gridSpan="2">
                  <a:txBody>
                    <a:bodyPr/>
                    <a:p>
                      <a:pPr>
                        <a:buNone/>
                      </a:pPr>
                      <a:r>
                        <a:rPr lang="zh-CN" altLang="en-US" sz="1400" b="1">
                          <a:solidFill>
                            <a:schemeClr val="tx1"/>
                          </a:solidFill>
                        </a:rPr>
                        <a:t>随机缺失</a:t>
                      </a:r>
                      <a:endParaRPr lang="zh-CN" altLang="en-US" sz="1400" b="1">
                        <a:solidFill>
                          <a:schemeClr val="tx1"/>
                        </a:solidFill>
                      </a:endParaRPr>
                    </a:p>
                    <a:p>
                      <a:pPr>
                        <a:buNone/>
                      </a:pPr>
                      <a:r>
                        <a:rPr lang="zh-CN" altLang="en-US" sz="1400" b="1">
                          <a:solidFill>
                            <a:schemeClr val="tx1"/>
                          </a:solidFill>
                        </a:rPr>
                        <a:t>Missing at Random</a:t>
                      </a:r>
                      <a:endParaRPr lang="zh-CN" altLang="en-US" sz="1400" b="1">
                        <a:solidFill>
                          <a:schemeClr val="tx1"/>
                        </a:solidFill>
                      </a:endParaRPr>
                    </a:p>
                  </a:txBody>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2">
                        <a:lumMod val="90000"/>
                      </a:schemeClr>
                    </a:solidFill>
                  </a:tcPr>
                </a:tc>
                <a:tc hMerge="1">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gridSpan="2">
                  <a:txBody>
                    <a:bodyPr/>
                    <a:p>
                      <a:pPr>
                        <a:buNone/>
                      </a:pPr>
                      <a:r>
                        <a:rPr lang="zh-CN" altLang="en-US" sz="1400" b="1">
                          <a:solidFill>
                            <a:schemeClr val="tx1"/>
                          </a:solidFill>
                        </a:rPr>
                        <a:t>非随机缺失</a:t>
                      </a:r>
                      <a:endParaRPr lang="zh-CN" altLang="en-US" sz="1400" b="1">
                        <a:solidFill>
                          <a:schemeClr val="tx1"/>
                        </a:solidFill>
                      </a:endParaRPr>
                    </a:p>
                    <a:p>
                      <a:pPr>
                        <a:buNone/>
                      </a:pPr>
                      <a:r>
                        <a:rPr lang="zh-CN" altLang="en-US" sz="1400" b="1">
                          <a:solidFill>
                            <a:schemeClr val="tx1"/>
                          </a:solidFill>
                        </a:rPr>
                        <a:t>Missing Not at Random</a:t>
                      </a:r>
                      <a:endParaRPr lang="zh-CN" altLang="en-US" sz="1400" b="1">
                        <a:solidFill>
                          <a:schemeClr val="tx1"/>
                        </a:solidFill>
                      </a:endParaRPr>
                    </a:p>
                  </a:txBody>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2">
                        <a:lumMod val="90000"/>
                      </a:schemeClr>
                    </a:solidFill>
                  </a:tcPr>
                </a:tc>
                <a:tc hMerge="1">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r>
              <a:tr h="718820">
                <a:tc>
                  <a:txBody>
                    <a:bodyPr/>
                    <a:p>
                      <a:pPr algn="ctr">
                        <a:buNone/>
                      </a:pPr>
                      <a:r>
                        <a:rPr lang="zh-CN" altLang="en-US">
                          <a:solidFill>
                            <a:schemeClr val="tx1"/>
                          </a:solidFill>
                        </a:rPr>
                        <a:t>定义</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1"/>
                    </a:solidFill>
                  </a:tcPr>
                </a:tc>
                <a:tc gridSpan="2">
                  <a:txBody>
                    <a:bodyPr/>
                    <a:p>
                      <a:pPr algn="ctr">
                        <a:buNone/>
                      </a:pPr>
                      <a:r>
                        <a:rPr lang="zh-CN" altLang="en-US">
                          <a:solidFill>
                            <a:schemeClr val="tx1"/>
                          </a:solidFill>
                        </a:rPr>
                        <a:t>完全随机，没有任何规律</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1">
                        <a:lumMod val="95000"/>
                      </a:schemeClr>
                    </a:solidFill>
                  </a:tcPr>
                </a:tc>
                <a:tc hMerge="1">
                  <a:tcPr>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FFFFF"/>
                    </a:solidFill>
                  </a:tcPr>
                </a:tc>
                <a:tc gridSpan="2">
                  <a:txBody>
                    <a:bodyPr/>
                    <a:p>
                      <a:pPr algn="ctr">
                        <a:buNone/>
                      </a:pPr>
                      <a:r>
                        <a:rPr lang="zh-CN" altLang="en-US">
                          <a:solidFill>
                            <a:schemeClr val="tx1"/>
                          </a:solidFill>
                        </a:rPr>
                        <a:t>丢失情况由样本其他特征影响，例如有体重，性别两个特征，男女体重缺失情况可能不同</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2">
                        <a:lumMod val="90000"/>
                      </a:schemeClr>
                    </a:solidFill>
                  </a:tcPr>
                </a:tc>
                <a:tc hMerge="1">
                  <a:tcPr>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FFFFF"/>
                    </a:solidFill>
                  </a:tcPr>
                </a:tc>
                <a:tc gridSpan="2">
                  <a:txBody>
                    <a:bodyPr/>
                    <a:p>
                      <a:pPr algn="ctr">
                        <a:buNone/>
                      </a:pPr>
                      <a:r>
                        <a:rPr lang="zh-CN" altLang="en-US">
                          <a:solidFill>
                            <a:schemeClr val="tx1"/>
                          </a:solidFill>
                        </a:rPr>
                        <a:t>丢失情况由数据特征以外的信息导致的，如欺诈预测中，用户实名特征的缺失</a:t>
                      </a:r>
                      <a:endParaRPr lang="zh-CN" altLang="en-US">
                        <a:solidFill>
                          <a:schemeClr val="tx1"/>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2">
                        <a:lumMod val="90000"/>
                      </a:schemeClr>
                    </a:solidFill>
                  </a:tcPr>
                </a:tc>
                <a:tc hMerge="1">
                  <a:tcPr>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FFFFF"/>
                    </a:solidFill>
                  </a:tcPr>
                </a:tc>
              </a:tr>
              <a:tr h="731520">
                <a:tc>
                  <a:txBody>
                    <a:bodyPr/>
                    <a:p>
                      <a:pPr algn="ctr">
                        <a:buNone/>
                      </a:pPr>
                      <a:r>
                        <a:rPr lang="zh-CN" altLang="en-US">
                          <a:solidFill>
                            <a:srgbClr val="404040"/>
                          </a:solidFill>
                        </a:rPr>
                        <a:t>处理方式</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1"/>
                    </a:solidFill>
                  </a:tcPr>
                </a:tc>
                <a:tc>
                  <a:txBody>
                    <a:bodyPr/>
                    <a:p>
                      <a:pPr algn="ctr">
                        <a:buNone/>
                      </a:pPr>
                      <a:r>
                        <a:rPr lang="zh-CN" altLang="en-US">
                          <a:solidFill>
                            <a:srgbClr val="404040"/>
                          </a:solidFill>
                        </a:rPr>
                        <a:t>均值/平均数/众数填充</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1">
                        <a:lumMod val="95000"/>
                      </a:schemeClr>
                    </a:solidFill>
                  </a:tcPr>
                </a:tc>
                <a:tc>
                  <a:txBody>
                    <a:bodyPr/>
                    <a:p>
                      <a:pPr algn="ctr">
                        <a:buNone/>
                      </a:pPr>
                      <a:r>
                        <a:rPr lang="zh-CN" altLang="en-US">
                          <a:solidFill>
                            <a:srgbClr val="404040"/>
                          </a:solidFill>
                        </a:rPr>
                        <a:t>随机采样填充</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1">
                        <a:lumMod val="95000"/>
                      </a:schemeClr>
                    </a:solidFill>
                  </a:tcPr>
                </a:tc>
                <a:tc>
                  <a:txBody>
                    <a:bodyPr/>
                    <a:p>
                      <a:pPr algn="ctr">
                        <a:buNone/>
                      </a:pPr>
                      <a:r>
                        <a:rPr lang="zh-CN" altLang="en-US">
                          <a:solidFill>
                            <a:srgbClr val="404040"/>
                          </a:solidFill>
                        </a:rPr>
                        <a:t>新增0/1特征指示是否缺失</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2">
                        <a:lumMod val="90000"/>
                      </a:schemeClr>
                    </a:solidFill>
                  </a:tcPr>
                </a:tc>
                <a:tc gridSpan="2">
                  <a:txBody>
                    <a:bodyPr/>
                    <a:p>
                      <a:pPr algn="ctr">
                        <a:buNone/>
                      </a:pPr>
                      <a:r>
                        <a:rPr lang="zh-CN" altLang="en-US">
                          <a:solidFill>
                            <a:srgbClr val="404040"/>
                          </a:solidFill>
                        </a:rPr>
                        <a:t>分布</a:t>
                      </a:r>
                      <a:r>
                        <a:rPr lang="zh-CN" altLang="en-US">
                          <a:solidFill>
                            <a:srgbClr val="404040"/>
                          </a:solidFill>
                        </a:rPr>
                        <a:t>尾部值填充</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2">
                        <a:lumMod val="90000"/>
                      </a:schemeClr>
                    </a:solidFill>
                  </a:tcPr>
                </a:tc>
                <a:tc hMerge="1">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a:txBody>
                    <a:bodyPr/>
                    <a:p>
                      <a:pPr algn="ctr">
                        <a:buNone/>
                      </a:pPr>
                      <a:r>
                        <a:rPr lang="zh-CN" altLang="en-US">
                          <a:solidFill>
                            <a:srgbClr val="404040"/>
                          </a:solidFill>
                        </a:rPr>
                        <a:t>指定值代替缺失值</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2">
                        <a:lumMod val="90000"/>
                      </a:schemeClr>
                    </a:solidFill>
                  </a:tcPr>
                </a:tc>
              </a:tr>
              <a:tr h="775335">
                <a:tc>
                  <a:txBody>
                    <a:bodyPr/>
                    <a:p>
                      <a:pPr algn="ctr">
                        <a:buNone/>
                      </a:pPr>
                      <a:r>
                        <a:rPr lang="zh-CN" altLang="en-US">
                          <a:solidFill>
                            <a:srgbClr val="404040"/>
                          </a:solidFill>
                        </a:rPr>
                        <a:t>优势</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1"/>
                    </a:solidFill>
                  </a:tcPr>
                </a:tc>
                <a:tc>
                  <a:txBody>
                    <a:bodyPr/>
                    <a:p>
                      <a:pPr algn="ctr">
                        <a:buNone/>
                      </a:pPr>
                      <a:r>
                        <a:rPr lang="zh-CN" altLang="en-US">
                          <a:solidFill>
                            <a:srgbClr val="404040"/>
                          </a:solidFill>
                        </a:rPr>
                        <a:t>简单快速</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1">
                        <a:lumMod val="95000"/>
                      </a:schemeClr>
                    </a:solidFill>
                  </a:tcPr>
                </a:tc>
                <a:tc>
                  <a:txBody>
                    <a:bodyPr/>
                    <a:p>
                      <a:pPr algn="ctr">
                        <a:buNone/>
                      </a:pPr>
                      <a:r>
                        <a:rPr lang="zh-CN" altLang="en-US">
                          <a:solidFill>
                            <a:srgbClr val="404040"/>
                          </a:solidFill>
                        </a:rPr>
                        <a:t>保留原始分布特征如方差等信息</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1">
                        <a:lumMod val="95000"/>
                      </a:schemeClr>
                    </a:solidFill>
                  </a:tcPr>
                </a:tc>
                <a:tc gridSpan="4">
                  <a:txBody>
                    <a:bodyPr/>
                    <a:p>
                      <a:pPr algn="ctr">
                        <a:buNone/>
                      </a:pPr>
                      <a:r>
                        <a:rPr lang="zh-CN" altLang="en-US">
                          <a:solidFill>
                            <a:srgbClr val="404040"/>
                          </a:solidFill>
                        </a:rPr>
                        <a:t>体现缺失本身的重要性</a:t>
                      </a:r>
                      <a:endParaRPr lang="zh-CN" altLang="en-US" sz="1350">
                        <a:solidFill>
                          <a:srgbClr val="404040"/>
                        </a:solidFill>
                        <a:sym typeface="+mn-ea"/>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2">
                        <a:lumMod val="90000"/>
                      </a:schemeClr>
                    </a:solidFill>
                  </a:tcPr>
                </a:tc>
                <a:tc hMerge="1">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hMerge="1">
                  <a:tcPr>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hMerge="1">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r>
              <a:tr h="927735">
                <a:tc>
                  <a:txBody>
                    <a:bodyPr/>
                    <a:p>
                      <a:pPr algn="ctr">
                        <a:buNone/>
                      </a:pPr>
                      <a:r>
                        <a:rPr lang="zh-CN" altLang="en-US">
                          <a:solidFill>
                            <a:srgbClr val="404040"/>
                          </a:solidFill>
                        </a:rPr>
                        <a:t>劣势</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1"/>
                    </a:solidFill>
                  </a:tcPr>
                </a:tc>
                <a:tc>
                  <a:txBody>
                    <a:bodyPr/>
                    <a:p>
                      <a:pPr algn="ctr">
                        <a:buNone/>
                      </a:pPr>
                      <a:r>
                        <a:rPr lang="zh-CN" altLang="en-US">
                          <a:solidFill>
                            <a:srgbClr val="404040"/>
                          </a:solidFill>
                        </a:rPr>
                        <a:t>可能改变特征分布：方差/协方差等统计特征</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1">
                        <a:lumMod val="95000"/>
                      </a:schemeClr>
                    </a:solidFill>
                  </a:tcPr>
                </a:tc>
                <a:tc>
                  <a:txBody>
                    <a:bodyPr/>
                    <a:p>
                      <a:pPr algn="ctr">
                        <a:buNone/>
                      </a:pPr>
                      <a:r>
                        <a:rPr lang="zh-CN" altLang="en-US">
                          <a:solidFill>
                            <a:srgbClr val="404040"/>
                          </a:solidFill>
                        </a:rPr>
                        <a:t>具有随机性，每次填充不一样</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1">
                        <a:lumMod val="95000"/>
                      </a:schemeClr>
                    </a:solidFill>
                  </a:tcPr>
                </a:tc>
                <a:tc>
                  <a:txBody>
                    <a:bodyPr/>
                    <a:p>
                      <a:pPr algn="ctr">
                        <a:buNone/>
                      </a:pPr>
                      <a:r>
                        <a:rPr lang="zh-CN" altLang="en-US">
                          <a:solidFill>
                            <a:srgbClr val="404040"/>
                          </a:solidFill>
                        </a:rPr>
                        <a:t>增加特征维度</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2">
                        <a:lumMod val="90000"/>
                      </a:schemeClr>
                    </a:solidFill>
                  </a:tcPr>
                </a:tc>
                <a:tc gridSpan="2">
                  <a:txBody>
                    <a:bodyPr/>
                    <a:p>
                      <a:pPr algn="ctr">
                        <a:buNone/>
                      </a:pPr>
                      <a:r>
                        <a:rPr lang="zh-CN" altLang="en-US">
                          <a:solidFill>
                            <a:srgbClr val="404040"/>
                          </a:solidFill>
                        </a:rPr>
                        <a:t>改变特征分布</a:t>
                      </a:r>
                      <a:endParaRPr lang="zh-CN" altLang="en-US">
                        <a:solidFill>
                          <a:srgbClr val="404040"/>
                        </a:solidFill>
                      </a:endParaRPr>
                    </a:p>
                    <a:p>
                      <a:pPr algn="ctr">
                        <a:buNone/>
                      </a:pPr>
                      <a:r>
                        <a:rPr lang="zh-CN" altLang="en-US">
                          <a:solidFill>
                            <a:srgbClr val="404040"/>
                          </a:solidFill>
                        </a:rPr>
                        <a:t>掩盖离散值的重要性</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2">
                        <a:lumMod val="90000"/>
                      </a:schemeClr>
                    </a:solidFill>
                  </a:tcPr>
                </a:tc>
                <a:tc hMerge="1">
                  <a:tcPr>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FFFFF"/>
                    </a:solidFill>
                  </a:tcPr>
                </a:tc>
                <a:tc>
                  <a:txBody>
                    <a:bodyPr/>
                    <a:p>
                      <a:pPr algn="ctr">
                        <a:buNone/>
                      </a:pPr>
                      <a:r>
                        <a:rPr lang="zh-CN" altLang="en-US">
                          <a:solidFill>
                            <a:srgbClr val="404040"/>
                          </a:solidFill>
                        </a:rPr>
                        <a:t>改变特征分布</a:t>
                      </a:r>
                      <a:endParaRPr lang="zh-CN" altLang="en-US">
                        <a:solidFill>
                          <a:srgbClr val="404040"/>
                        </a:solidFill>
                      </a:endParaRPr>
                    </a:p>
                    <a:p>
                      <a:pPr algn="ctr">
                        <a:buNone/>
                      </a:pPr>
                      <a:r>
                        <a:rPr lang="zh-CN" altLang="en-US">
                          <a:solidFill>
                            <a:srgbClr val="404040"/>
                          </a:solidFill>
                        </a:rPr>
                        <a:t>需人为决定指定值</a:t>
                      </a:r>
                      <a:endParaRPr lang="zh-CN" altLang="en-US">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2">
                        <a:lumMod val="90000"/>
                      </a:schemeClr>
                    </a:solidFill>
                  </a:tcPr>
                </a:tc>
              </a:tr>
            </a:tbl>
          </a:graphicData>
        </a:graphic>
      </p:graphicFrame>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000" b="1" dirty="0">
                <a:latin typeface="+mj-lt"/>
                <a:ea typeface="+mj-lt"/>
                <a:sym typeface="+mn-ea"/>
              </a:rPr>
              <a:t>缺失值处理</a:t>
            </a:r>
            <a:endParaRPr lang="zh-CN" altLang="en-US" sz="2000" b="1" dirty="0">
              <a:latin typeface="+mj-lt"/>
              <a:ea typeface="+mj-lt"/>
              <a:sym typeface="+mn-ea"/>
            </a:endParaRPr>
          </a:p>
        </p:txBody>
      </p:sp>
      <p:pic>
        <p:nvPicPr>
          <p:cNvPr id="5" name="图片 4"/>
          <p:cNvPicPr>
            <a:picLocks noChangeAspect="1"/>
          </p:cNvPicPr>
          <p:nvPr/>
        </p:nvPicPr>
        <p:blipFill>
          <a:blip r:embed="rId2"/>
          <a:stretch>
            <a:fillRect/>
          </a:stretch>
        </p:blipFill>
        <p:spPr>
          <a:xfrm>
            <a:off x="414655" y="1167130"/>
            <a:ext cx="2595880" cy="1481455"/>
          </a:xfrm>
          <a:prstGeom prst="rect">
            <a:avLst/>
          </a:prstGeom>
        </p:spPr>
      </p:pic>
      <p:sp>
        <p:nvSpPr>
          <p:cNvPr id="6" name="文本框 5"/>
          <p:cNvSpPr txBox="1"/>
          <p:nvPr/>
        </p:nvSpPr>
        <p:spPr>
          <a:xfrm>
            <a:off x="414655" y="798830"/>
            <a:ext cx="1783080" cy="306705"/>
          </a:xfrm>
          <a:prstGeom prst="rect">
            <a:avLst/>
          </a:prstGeom>
          <a:noFill/>
        </p:spPr>
        <p:txBody>
          <a:bodyPr wrap="none" rtlCol="0">
            <a:spAutoFit/>
          </a:bodyPr>
          <a:p>
            <a:r>
              <a:rPr lang="zh-CN" altLang="en-US" sz="1400"/>
              <a:t>训练集缺失值及占比</a:t>
            </a:r>
            <a:endParaRPr lang="zh-CN" altLang="en-US" sz="1400"/>
          </a:p>
        </p:txBody>
      </p:sp>
      <p:sp>
        <p:nvSpPr>
          <p:cNvPr id="7" name="文本框 6"/>
          <p:cNvSpPr txBox="1"/>
          <p:nvPr/>
        </p:nvSpPr>
        <p:spPr>
          <a:xfrm>
            <a:off x="356870" y="2734310"/>
            <a:ext cx="1783080" cy="306705"/>
          </a:xfrm>
          <a:prstGeom prst="rect">
            <a:avLst/>
          </a:prstGeom>
          <a:noFill/>
        </p:spPr>
        <p:txBody>
          <a:bodyPr wrap="none" rtlCol="0">
            <a:spAutoFit/>
          </a:bodyPr>
          <a:p>
            <a:r>
              <a:rPr lang="zh-CN" altLang="en-US" sz="1400"/>
              <a:t>测试集缺失值及占比</a:t>
            </a:r>
            <a:endParaRPr lang="zh-CN" altLang="en-US" sz="1400"/>
          </a:p>
        </p:txBody>
      </p:sp>
      <p:pic>
        <p:nvPicPr>
          <p:cNvPr id="8" name="图片 7"/>
          <p:cNvPicPr>
            <a:picLocks noChangeAspect="1"/>
          </p:cNvPicPr>
          <p:nvPr/>
        </p:nvPicPr>
        <p:blipFill>
          <a:blip r:embed="rId3"/>
          <a:stretch>
            <a:fillRect/>
          </a:stretch>
        </p:blipFill>
        <p:spPr>
          <a:xfrm>
            <a:off x="414655" y="3102610"/>
            <a:ext cx="2574925" cy="1842135"/>
          </a:xfrm>
          <a:prstGeom prst="rect">
            <a:avLst/>
          </a:prstGeom>
        </p:spPr>
      </p:pic>
      <p:graphicFrame>
        <p:nvGraphicFramePr>
          <p:cNvPr id="10" name="图表 9"/>
          <p:cNvGraphicFramePr/>
          <p:nvPr/>
        </p:nvGraphicFramePr>
        <p:xfrm>
          <a:off x="3173095" y="720090"/>
          <a:ext cx="5867400" cy="3167380"/>
        </p:xfrm>
        <a:graphic>
          <a:graphicData uri="http://schemas.openxmlformats.org/drawingml/2006/chart">
            <c:chart xmlns:c="http://schemas.openxmlformats.org/drawingml/2006/chart" xmlns:r="http://schemas.openxmlformats.org/officeDocument/2006/relationships" r:id="rId1"/>
          </a:graphicData>
        </a:graphic>
      </p:graphicFrame>
      <p:sp>
        <p:nvSpPr>
          <p:cNvPr id="11" name="文本框 10"/>
          <p:cNvSpPr txBox="1"/>
          <p:nvPr/>
        </p:nvSpPr>
        <p:spPr>
          <a:xfrm>
            <a:off x="3422650" y="3887470"/>
            <a:ext cx="5339080" cy="953135"/>
          </a:xfrm>
          <a:prstGeom prst="rect">
            <a:avLst/>
          </a:prstGeom>
          <a:noFill/>
        </p:spPr>
        <p:txBody>
          <a:bodyPr wrap="none" rtlCol="0">
            <a:spAutoFit/>
          </a:bodyPr>
          <a:p>
            <a:r>
              <a:rPr lang="zh-CN" altLang="en-US" sz="1400"/>
              <a:t>观察发现，只有</a:t>
            </a:r>
            <a:r>
              <a:rPr lang="en-US" altLang="zh-CN" sz="1400"/>
              <a:t>sex</a:t>
            </a:r>
            <a:r>
              <a:rPr lang="zh-CN" altLang="en-US" sz="1400"/>
              <a:t>和</a:t>
            </a:r>
            <a:r>
              <a:rPr lang="en-US" altLang="zh-CN" sz="1400"/>
              <a:t>service3_level</a:t>
            </a:r>
            <a:r>
              <a:rPr lang="zh-CN" altLang="en-US" sz="1400"/>
              <a:t>同时在训练集和测试集出现</a:t>
            </a:r>
            <a:endParaRPr lang="zh-CN" altLang="en-US" sz="1400"/>
          </a:p>
          <a:p>
            <a:r>
              <a:rPr lang="zh-CN" altLang="en-US" sz="1400"/>
              <a:t>缺失值，并且缺失与否下用户风险明显不同，可当做一种类别处理</a:t>
            </a:r>
            <a:endParaRPr lang="zh-CN" altLang="en-US" sz="1400"/>
          </a:p>
          <a:p>
            <a:endParaRPr lang="zh-CN" altLang="en-US" sz="1400"/>
          </a:p>
          <a:p>
            <a:r>
              <a:rPr lang="zh-CN" altLang="en-US" sz="1400"/>
              <a:t>其他特征可用均值，中位数等填充</a:t>
            </a:r>
            <a:endParaRPr lang="zh-CN" altLang="en-US" sz="140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000" b="1" dirty="0">
                <a:latin typeface="+mj-lt"/>
                <a:ea typeface="+mj-lt"/>
                <a:sym typeface="+mn-ea"/>
              </a:rPr>
              <a:t>类别特征处理</a:t>
            </a:r>
            <a:endParaRPr lang="zh-CN" altLang="en-US" sz="2000" b="1" dirty="0">
              <a:latin typeface="+mj-lt"/>
              <a:ea typeface="+mj-lt"/>
              <a:sym typeface="+mn-ea"/>
            </a:endParaRPr>
          </a:p>
        </p:txBody>
      </p:sp>
      <p:graphicFrame>
        <p:nvGraphicFramePr>
          <p:cNvPr id="2" name="表格 1"/>
          <p:cNvGraphicFramePr/>
          <p:nvPr>
            <p:custDataLst>
              <p:tags r:id="rId1"/>
            </p:custDataLst>
          </p:nvPr>
        </p:nvGraphicFramePr>
        <p:xfrm>
          <a:off x="414020" y="779145"/>
          <a:ext cx="8492492" cy="3813175"/>
        </p:xfrm>
        <a:graphic>
          <a:graphicData uri="http://schemas.openxmlformats.org/drawingml/2006/table">
            <a:tbl>
              <a:tblPr firstRow="1" bandRow="1">
                <a:tableStyleId>{5C22544A-7EE6-4342-B048-85BDC9FD1C3A}</a:tableStyleId>
              </a:tblPr>
              <a:tblGrid>
                <a:gridCol w="1089660"/>
                <a:gridCol w="1592263"/>
                <a:gridCol w="1592263"/>
                <a:gridCol w="1527175"/>
                <a:gridCol w="1423671"/>
                <a:gridCol w="1267460"/>
              </a:tblGrid>
              <a:tr h="392430">
                <a:tc>
                  <a:txBody>
                    <a:bodyPr/>
                    <a:p>
                      <a:pPr>
                        <a:buNone/>
                      </a:pPr>
                      <a:endParaRPr lang="zh-CN" altLang="en-US">
                        <a:solidFill>
                          <a:srgbClr val="848587"/>
                        </a:solidFill>
                      </a:endParaRPr>
                    </a:p>
                  </a:txBody>
                  <a:tcPr>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chemeClr val="bg1"/>
                    </a:solidFill>
                  </a:tcPr>
                </a:tc>
                <a:tc gridSpan="2">
                  <a:txBody>
                    <a:bodyPr/>
                    <a:p>
                      <a:pPr>
                        <a:buNone/>
                      </a:pPr>
                      <a:r>
                        <a:rPr lang="zh-CN" altLang="en-US" sz="1400" dirty="0">
                          <a:solidFill>
                            <a:schemeClr val="tx1"/>
                          </a:solidFill>
                          <a:uFillTx/>
                          <a:latin typeface="Arial" panose="020B0604020202020204" pitchFamily="34" charset="0"/>
                          <a:ea typeface="仿宋" panose="02010609060101010101" charset="-122"/>
                          <a:cs typeface="楷体" panose="02010609060101010101" charset="-122"/>
                          <a:sym typeface="+mn-ea"/>
                        </a:rPr>
                        <a:t>含稀少样本类别</a:t>
                      </a:r>
                      <a:endParaRPr lang="zh-CN" altLang="en-US" sz="1400" dirty="0">
                        <a:solidFill>
                          <a:schemeClr val="tx1"/>
                        </a:solidFill>
                        <a:uFillTx/>
                        <a:latin typeface="Arial" panose="020B0604020202020204" pitchFamily="34" charset="0"/>
                        <a:ea typeface="仿宋" panose="02010609060101010101" charset="-122"/>
                        <a:cs typeface="楷体" panose="02010609060101010101" charset="-122"/>
                        <a:sym typeface="+mn-ea"/>
                      </a:endParaRPr>
                    </a:p>
                  </a:txBody>
                  <a:tcPr>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chemeClr val="bg1">
                        <a:lumMod val="95000"/>
                      </a:schemeClr>
                    </a:solidFill>
                  </a:tcPr>
                </a:tc>
                <a:tc hMerge="1">
                  <a:tcPr>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gridSpan="3">
                  <a:txBody>
                    <a:bodyPr/>
                    <a:p>
                      <a:pPr>
                        <a:buNone/>
                      </a:pPr>
                      <a:r>
                        <a:rPr lang="zh-CN" altLang="en-US" sz="1400">
                          <a:solidFill>
                            <a:schemeClr val="tx1"/>
                          </a:solidFill>
                        </a:rPr>
                        <a:t>高基数类别</a:t>
                      </a:r>
                      <a:endParaRPr lang="zh-CN" altLang="en-US" sz="1400">
                        <a:solidFill>
                          <a:schemeClr val="tx1"/>
                        </a:solidFill>
                      </a:endParaRPr>
                    </a:p>
                  </a:txBody>
                  <a:tcPr>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chemeClr val="bg2">
                        <a:lumMod val="90000"/>
                      </a:schemeClr>
                    </a:solidFill>
                  </a:tcPr>
                </a:tc>
                <a:tc hMerge="1">
                  <a:tcPr>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hMerge="1">
                  <a:tcPr>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r>
              <a:tr h="972820">
                <a:tc>
                  <a:txBody>
                    <a:bodyPr/>
                    <a:p>
                      <a:pPr algn="ctr">
                        <a:buNone/>
                      </a:pPr>
                      <a:r>
                        <a:rPr lang="zh-CN" altLang="en-US" sz="1400">
                          <a:solidFill>
                            <a:srgbClr val="404040"/>
                          </a:solidFill>
                        </a:rPr>
                        <a:t>定义</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1"/>
                    </a:solidFill>
                  </a:tcPr>
                </a:tc>
                <a:tc gridSpan="2">
                  <a:txBody>
                    <a:bodyPr/>
                    <a:p>
                      <a:pPr algn="ctr">
                        <a:buNone/>
                      </a:pPr>
                      <a:r>
                        <a:rPr lang="zh-CN" altLang="en-US" sz="1400" dirty="0">
                          <a:solidFill>
                            <a:schemeClr val="tx1"/>
                          </a:solidFill>
                          <a:uFillTx/>
                          <a:latin typeface="Arial" panose="020B0604020202020204" pitchFamily="34" charset="0"/>
                          <a:ea typeface="仿宋" panose="02010609060101010101" charset="-122"/>
                          <a:cs typeface="楷体" panose="02010609060101010101" charset="-122"/>
                          <a:sym typeface="+mn-ea"/>
                        </a:rPr>
                        <a:t>指某个特征中有的类别只含有少数样本，可能引起过拟合。注意，判断是否稀少类别只以训练集为准，同时对于那些只出现在测试集而未出现在训练集的类别，也应判定为稀少类别</a:t>
                      </a:r>
                      <a:endParaRPr lang="zh-CN" altLang="en-US" sz="1400" dirty="0">
                        <a:solidFill>
                          <a:schemeClr val="tx1"/>
                        </a:solidFill>
                        <a:uFillTx/>
                        <a:latin typeface="Arial" panose="020B0604020202020204" pitchFamily="34" charset="0"/>
                        <a:ea typeface="仿宋" panose="02010609060101010101" charset="-122"/>
                        <a:cs typeface="楷体" panose="02010609060101010101" charset="-122"/>
                        <a:sym typeface="+mn-ea"/>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1">
                        <a:lumMod val="95000"/>
                      </a:schemeClr>
                    </a:solidFill>
                  </a:tcPr>
                </a:tc>
                <a:tc hMerge="1">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gridSpan="3">
                  <a:txBody>
                    <a:bodyPr/>
                    <a:p>
                      <a:pPr algn="ctr">
                        <a:buNone/>
                      </a:pPr>
                      <a:r>
                        <a:rPr lang="zh-CN" altLang="en-US" sz="1400">
                          <a:solidFill>
                            <a:srgbClr val="404040"/>
                          </a:solidFill>
                        </a:rPr>
                        <a:t>指特征中含有类别数目众多，这样把样本过于细分，同样可能引起过拟合</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chemeClr val="bg2">
                        <a:lumMod val="90000"/>
                      </a:schemeClr>
                    </a:solidFill>
                  </a:tcPr>
                </a:tc>
                <a:tc hMerge="1">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hMerge="1">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r>
              <a:tr h="508000">
                <a:tc>
                  <a:txBody>
                    <a:bodyPr/>
                    <a:p>
                      <a:pPr algn="ctr">
                        <a:buNone/>
                      </a:pPr>
                      <a:r>
                        <a:rPr lang="zh-CN" altLang="en-US" sz="1400">
                          <a:solidFill>
                            <a:srgbClr val="404040"/>
                          </a:solidFill>
                        </a:rPr>
                        <a:t>处理方式</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1"/>
                    </a:solidFill>
                  </a:tcPr>
                </a:tc>
                <a:tc>
                  <a:txBody>
                    <a:bodyPr/>
                    <a:p>
                      <a:pPr marL="0" lvl="1" algn="ctr">
                        <a:buNone/>
                      </a:pPr>
                      <a:r>
                        <a:rPr lang="zh-CN" altLang="en-US" sz="1400" dirty="0">
                          <a:solidFill>
                            <a:schemeClr val="tx1"/>
                          </a:solidFill>
                          <a:uFillTx/>
                          <a:latin typeface="Arial" panose="020B0604020202020204" pitchFamily="34" charset="0"/>
                          <a:ea typeface="仿宋" panose="02010609060101010101" charset="-122"/>
                          <a:cs typeface="楷体" panose="02010609060101010101" charset="-122"/>
                          <a:sym typeface="+mn-ea"/>
                        </a:rPr>
                        <a:t>以该特征中主要类别代替</a:t>
                      </a:r>
                      <a:endParaRPr lang="zh-CN" altLang="en-US" sz="1400" dirty="0">
                        <a:solidFill>
                          <a:schemeClr val="tx1"/>
                        </a:solidFill>
                        <a:uFillTx/>
                        <a:latin typeface="Arial" panose="020B0604020202020204" pitchFamily="34" charset="0"/>
                        <a:ea typeface="仿宋" panose="02010609060101010101" charset="-122"/>
                        <a:cs typeface="楷体" panose="02010609060101010101" charset="-122"/>
                        <a:sym typeface="+mn-ea"/>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1">
                        <a:lumMod val="95000"/>
                      </a:schemeClr>
                    </a:solidFill>
                  </a:tcPr>
                </a:tc>
                <a:tc>
                  <a:txBody>
                    <a:bodyPr/>
                    <a:p>
                      <a:pPr algn="ctr">
                        <a:buNone/>
                      </a:pPr>
                      <a:r>
                        <a:rPr lang="zh-CN" altLang="en-US" sz="1400" dirty="0">
                          <a:solidFill>
                            <a:schemeClr val="tx1"/>
                          </a:solidFill>
                          <a:uFillTx/>
                          <a:latin typeface="Arial" panose="020B0604020202020204" pitchFamily="34" charset="0"/>
                          <a:ea typeface="仿宋" panose="02010609060101010101" charset="-122"/>
                          <a:cs typeface="楷体" panose="02010609060101010101" charset="-122"/>
                          <a:sym typeface="+mn-ea"/>
                        </a:rPr>
                        <a:t>把稀少类别统一划归为</a:t>
                      </a:r>
                      <a:r>
                        <a:rPr lang="en-US" altLang="zh-CN" sz="1400" dirty="0">
                          <a:solidFill>
                            <a:schemeClr val="tx1"/>
                          </a:solidFill>
                          <a:uFillTx/>
                          <a:latin typeface="Arial" panose="020B0604020202020204" pitchFamily="34" charset="0"/>
                          <a:ea typeface="仿宋" panose="02010609060101010101" charset="-122"/>
                          <a:cs typeface="楷体" panose="02010609060101010101" charset="-122"/>
                          <a:sym typeface="+mn-ea"/>
                        </a:rPr>
                        <a:t>‘rare’</a:t>
                      </a:r>
                      <a:r>
                        <a:rPr lang="zh-CN" altLang="en-US" sz="1400" dirty="0">
                          <a:solidFill>
                            <a:schemeClr val="tx1"/>
                          </a:solidFill>
                          <a:uFillTx/>
                          <a:latin typeface="Arial" panose="020B0604020202020204" pitchFamily="34" charset="0"/>
                          <a:ea typeface="仿宋" panose="02010609060101010101" charset="-122"/>
                          <a:cs typeface="楷体" panose="02010609060101010101" charset="-122"/>
                          <a:sym typeface="+mn-ea"/>
                        </a:rPr>
                        <a:t>一类</a:t>
                      </a:r>
                      <a:endParaRPr lang="zh-CN" altLang="en-US" sz="1400" dirty="0">
                        <a:solidFill>
                          <a:schemeClr val="tx1"/>
                        </a:solidFill>
                        <a:uFillTx/>
                        <a:latin typeface="Arial" panose="020B0604020202020204" pitchFamily="34" charset="0"/>
                        <a:ea typeface="仿宋" panose="02010609060101010101" charset="-122"/>
                        <a:cs typeface="楷体" panose="02010609060101010101" charset="-122"/>
                        <a:sym typeface="+mn-ea"/>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1">
                        <a:lumMod val="95000"/>
                      </a:schemeClr>
                    </a:solidFill>
                  </a:tcPr>
                </a:tc>
                <a:tc>
                  <a:txBody>
                    <a:bodyPr/>
                    <a:p>
                      <a:pPr algn="ctr">
                        <a:buNone/>
                      </a:pPr>
                      <a:r>
                        <a:rPr lang="en-US" altLang="zh-CN" sz="1400">
                          <a:solidFill>
                            <a:srgbClr val="404040"/>
                          </a:solidFill>
                        </a:rPr>
                        <a:t>count encoding</a:t>
                      </a:r>
                      <a:r>
                        <a:rPr lang="zh-CN" altLang="en-US" sz="1400">
                          <a:solidFill>
                            <a:srgbClr val="404040"/>
                          </a:solidFill>
                        </a:rPr>
                        <a:t>以类别中样本计数代替，例如很多类别只有一个样本，这些类别就会被合并</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2">
                        <a:lumMod val="90000"/>
                      </a:schemeClr>
                    </a:solidFill>
                  </a:tcPr>
                </a:tc>
                <a:tc>
                  <a:txBody>
                    <a:bodyPr/>
                    <a:p>
                      <a:pPr algn="ctr">
                        <a:buNone/>
                      </a:pPr>
                      <a:r>
                        <a:rPr lang="en-US" altLang="zh-CN" sz="1400">
                          <a:solidFill>
                            <a:srgbClr val="404040"/>
                          </a:solidFill>
                        </a:rPr>
                        <a:t>mean encoding</a:t>
                      </a:r>
                      <a:endParaRPr lang="en-US" altLang="zh-CN" sz="1400">
                        <a:solidFill>
                          <a:srgbClr val="404040"/>
                        </a:solidFill>
                      </a:endParaRPr>
                    </a:p>
                    <a:p>
                      <a:pPr algn="ctr">
                        <a:buNone/>
                      </a:pPr>
                      <a:r>
                        <a:rPr lang="zh-CN" altLang="en-US" sz="1400">
                          <a:solidFill>
                            <a:srgbClr val="404040"/>
                          </a:solidFill>
                        </a:rPr>
                        <a:t>以类别对应标签的均值代替</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2">
                        <a:lumMod val="90000"/>
                      </a:schemeClr>
                    </a:solidFill>
                  </a:tcPr>
                </a:tc>
                <a:tc>
                  <a:txBody>
                    <a:bodyPr/>
                    <a:p>
                      <a:pPr algn="ctr">
                        <a:buNone/>
                      </a:pPr>
                      <a:r>
                        <a:rPr lang="en-US" altLang="zh-CN" sz="1400">
                          <a:solidFill>
                            <a:srgbClr val="404040"/>
                          </a:solidFill>
                        </a:rPr>
                        <a:t>WOE encoding</a:t>
                      </a:r>
                      <a:endParaRPr lang="en-US" altLang="zh-CN" sz="1400">
                        <a:solidFill>
                          <a:srgbClr val="404040"/>
                        </a:solidFill>
                      </a:endParaRPr>
                    </a:p>
                    <a:p>
                      <a:pPr algn="ctr">
                        <a:buNone/>
                      </a:pPr>
                      <a:r>
                        <a:rPr lang="zh-CN" altLang="en-US" sz="1400">
                          <a:solidFill>
                            <a:srgbClr val="404040"/>
                          </a:solidFill>
                        </a:rPr>
                        <a:t>以类别</a:t>
                      </a:r>
                      <a:r>
                        <a:rPr lang="en-US" altLang="zh-CN" sz="1400">
                          <a:solidFill>
                            <a:srgbClr val="404040"/>
                          </a:solidFill>
                        </a:rPr>
                        <a:t>WOE</a:t>
                      </a:r>
                      <a:r>
                        <a:rPr lang="zh-CN" altLang="en-US" sz="1400">
                          <a:solidFill>
                            <a:srgbClr val="404040"/>
                          </a:solidFill>
                        </a:rPr>
                        <a:t>值代替，在评分卡中使用很多</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2">
                        <a:lumMod val="90000"/>
                      </a:schemeClr>
                    </a:solidFill>
                  </a:tcPr>
                </a:tc>
              </a:tr>
              <a:tr h="582295">
                <a:tc>
                  <a:txBody>
                    <a:bodyPr/>
                    <a:p>
                      <a:pPr algn="ctr">
                        <a:buNone/>
                      </a:pPr>
                      <a:r>
                        <a:rPr lang="zh-CN" altLang="en-US" sz="1400">
                          <a:solidFill>
                            <a:srgbClr val="404040"/>
                          </a:solidFill>
                        </a:rPr>
                        <a:t>优势</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1"/>
                    </a:solidFill>
                  </a:tcPr>
                </a:tc>
                <a:tc gridSpan="2">
                  <a:txBody>
                    <a:bodyPr/>
                    <a:p>
                      <a:pPr algn="ctr">
                        <a:buNone/>
                      </a:pPr>
                      <a:r>
                        <a:rPr lang="zh-CN" altLang="en-US" sz="1400">
                          <a:solidFill>
                            <a:srgbClr val="404040"/>
                          </a:solidFill>
                        </a:rPr>
                        <a:t>简单</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1">
                        <a:lumMod val="95000"/>
                      </a:schemeClr>
                    </a:solidFill>
                  </a:tcPr>
                </a:tc>
                <a:tc hMerge="1">
                  <a:tcPr>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sz="1400">
                          <a:solidFill>
                            <a:srgbClr val="404040"/>
                          </a:solidFill>
                        </a:rPr>
                        <a:t>简单快速</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2">
                        <a:lumMod val="90000"/>
                      </a:schemeClr>
                    </a:solidFill>
                  </a:tcPr>
                </a:tc>
                <a:tc gridSpan="2">
                  <a:txBody>
                    <a:bodyPr/>
                    <a:p>
                      <a:pPr algn="ctr">
                        <a:buNone/>
                      </a:pPr>
                      <a:r>
                        <a:rPr lang="zh-CN" altLang="en-US" sz="1400">
                          <a:solidFill>
                            <a:srgbClr val="404040"/>
                          </a:solidFill>
                        </a:rPr>
                        <a:t>编码后，类别大小与标签值形成单调关系，利于线性模型拟合</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chemeClr val="bg2">
                        <a:lumMod val="90000"/>
                      </a:schemeClr>
                    </a:solidFill>
                  </a:tcPr>
                </a:tc>
                <a:tc hMerge="1">
                  <a:tcPr>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r>
              <a:tr h="392430">
                <a:tc>
                  <a:txBody>
                    <a:bodyPr/>
                    <a:p>
                      <a:pPr algn="ctr">
                        <a:buNone/>
                      </a:pPr>
                      <a:r>
                        <a:rPr lang="zh-CN" altLang="en-US" sz="1400">
                          <a:solidFill>
                            <a:srgbClr val="404040"/>
                          </a:solidFill>
                        </a:rPr>
                        <a:t>劣势</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1"/>
                    </a:solidFill>
                  </a:tcPr>
                </a:tc>
                <a:tc gridSpan="2">
                  <a:txBody>
                    <a:bodyPr/>
                    <a:p>
                      <a:pPr algn="ctr">
                        <a:buNone/>
                      </a:pPr>
                      <a:r>
                        <a:rPr lang="zh-CN" altLang="en-US" sz="1400">
                          <a:solidFill>
                            <a:srgbClr val="404040"/>
                          </a:solidFill>
                        </a:rPr>
                        <a:t>人工指定哪些类别属于稀少，依赖业务知识</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1">
                        <a:lumMod val="95000"/>
                      </a:schemeClr>
                    </a:solidFill>
                  </a:tcPr>
                </a:tc>
                <a:tc hMerge="1">
                  <a:tcPr>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2F2F2"/>
                    </a:solidFill>
                  </a:tcPr>
                </a:tc>
                <a:tc>
                  <a:txBody>
                    <a:bodyPr/>
                    <a:p>
                      <a:pPr algn="ctr">
                        <a:buNone/>
                      </a:pPr>
                      <a:r>
                        <a:rPr lang="zh-CN" altLang="en-US" sz="1400">
                          <a:solidFill>
                            <a:srgbClr val="404040"/>
                          </a:solidFill>
                        </a:rPr>
                        <a:t>可能把需要区分的类别合并了</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2">
                        <a:lumMod val="90000"/>
                      </a:schemeClr>
                    </a:solidFill>
                  </a:tcPr>
                </a:tc>
                <a:tc gridSpan="2">
                  <a:txBody>
                    <a:bodyPr/>
                    <a:p>
                      <a:pPr algn="ctr">
                        <a:buNone/>
                      </a:pPr>
                      <a:r>
                        <a:rPr lang="zh-CN" altLang="en-US" sz="1400">
                          <a:solidFill>
                            <a:srgbClr val="404040"/>
                          </a:solidFill>
                        </a:rPr>
                        <a:t>利用了标签信息，可能过拟合</a:t>
                      </a:r>
                      <a:endParaRPr lang="zh-CN" altLang="en-US" sz="14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chemeClr val="bg2">
                        <a:lumMod val="90000"/>
                      </a:schemeClr>
                    </a:solidFill>
                  </a:tcPr>
                </a:tc>
                <a:tc hMerge="1">
                  <a:tcPr>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2F2F2"/>
                    </a:solidFill>
                  </a:tcPr>
                </a:tc>
              </a:tr>
            </a:tbl>
          </a:graphicData>
        </a:graphic>
      </p:graphicFrame>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4294967295"/>
          </p:nvPr>
        </p:nvSpPr>
        <p:spPr>
          <a:xfrm>
            <a:off x="0" y="97790"/>
            <a:ext cx="6918325" cy="530860"/>
          </a:xfrm>
        </p:spPr>
        <p:txBody>
          <a:bodyPr>
            <a:normAutofit/>
          </a:bodyPr>
          <a:p>
            <a:r>
              <a:rPr lang="zh-CN" altLang="en-US" sz="2000" b="1" dirty="0">
                <a:latin typeface="+mj-lt"/>
                <a:ea typeface="+mj-lt"/>
                <a:sym typeface="+mn-ea"/>
              </a:rPr>
              <a:t>类别特征处理</a:t>
            </a:r>
            <a:endParaRPr lang="zh-CN" altLang="en-US" sz="2000" b="1" dirty="0">
              <a:latin typeface="+mj-lt"/>
              <a:ea typeface="+mj-lt"/>
              <a:sym typeface="+mn-ea"/>
            </a:endParaRPr>
          </a:p>
        </p:txBody>
      </p:sp>
      <p:graphicFrame>
        <p:nvGraphicFramePr>
          <p:cNvPr id="2" name="图表 1"/>
          <p:cNvGraphicFramePr/>
          <p:nvPr/>
        </p:nvGraphicFramePr>
        <p:xfrm>
          <a:off x="414655" y="788035"/>
          <a:ext cx="4003040" cy="3558540"/>
        </p:xfrm>
        <a:graphic>
          <a:graphicData uri="http://schemas.openxmlformats.org/drawingml/2006/chart">
            <c:chart xmlns:c="http://schemas.openxmlformats.org/drawingml/2006/chart" xmlns:r="http://schemas.openxmlformats.org/officeDocument/2006/relationships" r:id="rId1"/>
          </a:graphicData>
        </a:graphic>
      </p:graphicFrame>
      <p:sp>
        <p:nvSpPr>
          <p:cNvPr id="5" name="文本框 4"/>
          <p:cNvSpPr txBox="1"/>
          <p:nvPr/>
        </p:nvSpPr>
        <p:spPr>
          <a:xfrm>
            <a:off x="4358640" y="746760"/>
            <a:ext cx="4669790" cy="737235"/>
          </a:xfrm>
          <a:prstGeom prst="rect">
            <a:avLst/>
          </a:prstGeom>
          <a:noFill/>
        </p:spPr>
        <p:txBody>
          <a:bodyPr wrap="square" rtlCol="0">
            <a:spAutoFit/>
          </a:bodyPr>
          <a:p>
            <a:pPr algn="l"/>
            <a:r>
              <a:rPr lang="zh-CN" altLang="en-US" sz="1400"/>
              <a:t>统计发现，这四个特征含有类别数目较多，以login_cnt_period1为例，探索其每个类别的样本数目，发现很多类别只有一个样本</a:t>
            </a:r>
            <a:endParaRPr lang="zh-CN" altLang="en-US" sz="1400"/>
          </a:p>
        </p:txBody>
      </p:sp>
      <p:pic>
        <p:nvPicPr>
          <p:cNvPr id="7" name="图片 6"/>
          <p:cNvPicPr>
            <a:picLocks noChangeAspect="1"/>
          </p:cNvPicPr>
          <p:nvPr/>
        </p:nvPicPr>
        <p:blipFill>
          <a:blip r:embed="rId2"/>
          <a:stretch>
            <a:fillRect/>
          </a:stretch>
        </p:blipFill>
        <p:spPr>
          <a:xfrm>
            <a:off x="4469765" y="1540510"/>
            <a:ext cx="1528445" cy="1727200"/>
          </a:xfrm>
          <a:prstGeom prst="rect">
            <a:avLst/>
          </a:prstGeom>
        </p:spPr>
      </p:pic>
      <p:sp>
        <p:nvSpPr>
          <p:cNvPr id="8" name="文本框 7"/>
          <p:cNvSpPr txBox="1"/>
          <p:nvPr/>
        </p:nvSpPr>
        <p:spPr>
          <a:xfrm>
            <a:off x="4469765" y="3324860"/>
            <a:ext cx="4558030" cy="306705"/>
          </a:xfrm>
          <a:prstGeom prst="rect">
            <a:avLst/>
          </a:prstGeom>
          <a:noFill/>
        </p:spPr>
        <p:txBody>
          <a:bodyPr wrap="square" rtlCol="0">
            <a:spAutoFit/>
          </a:bodyPr>
          <a:p>
            <a:r>
              <a:rPr lang="zh-CN" altLang="en-US" sz="1400"/>
              <a:t>如果进行</a:t>
            </a:r>
            <a:r>
              <a:rPr lang="en-US" altLang="zh-CN" sz="1400"/>
              <a:t>count encoding</a:t>
            </a:r>
            <a:r>
              <a:rPr lang="zh-CN" altLang="en-US" sz="1400"/>
              <a:t>，类别数目会降到</a:t>
            </a:r>
            <a:r>
              <a:rPr lang="en-US" altLang="zh-CN" sz="1400"/>
              <a:t>193</a:t>
            </a:r>
            <a:endParaRPr lang="en-US" altLang="zh-CN" sz="1400"/>
          </a:p>
        </p:txBody>
      </p:sp>
      <p:pic>
        <p:nvPicPr>
          <p:cNvPr id="11" name="图片 10"/>
          <p:cNvPicPr>
            <a:picLocks noChangeAspect="1"/>
          </p:cNvPicPr>
          <p:nvPr/>
        </p:nvPicPr>
        <p:blipFill>
          <a:blip r:embed="rId3"/>
          <a:stretch>
            <a:fillRect/>
          </a:stretch>
        </p:blipFill>
        <p:spPr>
          <a:xfrm>
            <a:off x="3983355" y="3742055"/>
            <a:ext cx="4800600" cy="1333500"/>
          </a:xfrm>
          <a:prstGeom prst="rect">
            <a:avLst/>
          </a:prstGeom>
        </p:spPr>
      </p:pic>
    </p:spTree>
  </p:cSld>
  <p:clrMapOvr>
    <a:masterClrMapping/>
  </p:clrMapOvr>
  <p:transition>
    <p:fade/>
  </p:transition>
</p:sld>
</file>

<file path=ppt/tags/tag1.xml><?xml version="1.0" encoding="utf-8"?>
<p:tagLst xmlns:p="http://schemas.openxmlformats.org/presentationml/2006/main">
  <p:tag name="ISLIDE.VECTOR" val="04d6a620-babe-49c4-83ae-c4e9f77d006a"/>
</p:tagLst>
</file>

<file path=ppt/tags/tag2.xml><?xml version="1.0" encoding="utf-8"?>
<p:tagLst xmlns:p="http://schemas.openxmlformats.org/presentationml/2006/main">
  <p:tag name="KSO_WM_UNIT_PLACING_PICTURE_USER_VIEWPORT" val="{&quot;height&quot;:5810,&quot;width&quot;:7620}"/>
</p:tagLst>
</file>

<file path=ppt/tags/tag3.xml><?xml version="1.0" encoding="utf-8"?>
<p:tagLst xmlns:p="http://schemas.openxmlformats.org/presentationml/2006/main">
  <p:tag name="KSO_WM_UNIT_TABLE_BEAUTIFY" val="smartTable{3906354d-1372-4b2a-9c84-9c8b648544e4}"/>
  <p:tag name="TABLE_RECT" val="108*142.5*503.8*120"/>
  <p:tag name="TABLE_EMPHASIZE_COLOR" val="8684935"/>
  <p:tag name="TABLE_ONEKEY_SKIN_IDX" val="0"/>
  <p:tag name="TABLE_SKINIDX" val="-1"/>
  <p:tag name="TABLE_COLORIDX" val="l"/>
  <p:tag name="TABLE_COLOR_RGB" val="0x000000*0xFFFFFF*0x44546A*0xE6E5E5*0x848587*0x738499*0x817CA0*0x9B819F*0xA7878C*0xAB968B"/>
</p:tagLst>
</file>

<file path=ppt/tags/tag4.xml><?xml version="1.0" encoding="utf-8"?>
<p:tagLst xmlns:p="http://schemas.openxmlformats.org/presentationml/2006/main">
  <p:tag name="KSO_WM_UNIT_TABLE_BEAUTIFY" val="smartTable{5ec1b07f-7fbb-4634-93de-32a598d69d76}"/>
  <p:tag name="TABLE_RECT" val="108*127.5*503.85*150"/>
  <p:tag name="TABLE_EMPHASIZE_COLOR" val="8684935"/>
  <p:tag name="TABLE_ONEKEY_SKIN_IDX" val="0"/>
  <p:tag name="TABLE_SKINIDX" val="-1"/>
  <p:tag name="TABLE_COLORIDX" val="l"/>
  <p:tag name="TABLE_COLOR_RGB" val="0x000000*0xFFFFFF*0x44546A*0xE6E5E5*0x848587*0x738499*0x817CA0*0x9B819F*0xA7878C*0xAB968B"/>
</p:tagLst>
</file>

<file path=ppt/tags/tag5.xml><?xml version="1.0" encoding="utf-8"?>
<p:tagLst xmlns:p="http://schemas.openxmlformats.org/presentationml/2006/main">
  <p:tag name="KSO_WM_UNIT_TABLE_BEAUTIFY" val="smartTable{98e3f09b-c4d4-44a7-bd6b-5c1096e4b6fb}"/>
  <p:tag name="TABLE_RECT" val="32.95*60.65*667.8*328.8"/>
  <p:tag name="TABLE_EMPHASIZE_COLOR" val="6579300"/>
  <p:tag name="TABLE_ONEKEY_SKIN_IDX" val="0"/>
  <p:tag name="TABLE_SKINIDX" val="-1"/>
  <p:tag name="TABLE_COLORIDX" val="l"/>
</p:tagLst>
</file>

<file path=ppt/tags/tag6.xml><?xml version="1.0" encoding="utf-8"?>
<p:tagLst xmlns:p="http://schemas.openxmlformats.org/presentationml/2006/main">
  <p:tag name="KSO_WM_UNIT_TABLE_BEAUTIFY" val="smartTable{0b5f06fe-03e9-48d7-aa94-b3c6cb9f9aa3}"/>
  <p:tag name="TABLE_RECT" val="108*97.5*503.85*210"/>
  <p:tag name="TABLE_EMPHASIZE_COLOR" val="8684935"/>
  <p:tag name="TABLE_ONEKEY_SKIN_IDX" val="0"/>
  <p:tag name="TABLE_SKINIDX" val="-1"/>
  <p:tag name="TABLE_COLORIDX" val="l"/>
  <p:tag name="TABLE_COLOR_RGB" val="0x000000*0xFFFFFF*0x44546A*0xE6E5E5*0x848587*0x738499*0x817CA0*0x9B819F*0xA7878C*0xAB968B"/>
</p:tagLst>
</file>

<file path=ppt/tags/tag7.xml><?xml version="1.0" encoding="utf-8"?>
<p:tagLst xmlns:p="http://schemas.openxmlformats.org/presentationml/2006/main">
  <p:tag name="KSO_WM_UNIT_TABLE_BEAUTIFY" val="smartTable{98c9f4a9-7c31-4b7e-bc12-df4c450fd2dc}"/>
  <p:tag name="TABLE_RECT" val="164.7*60.7987*390.6*299.75"/>
  <p:tag name="TABLE_EMPHASIZE_COLOR" val="8684935"/>
  <p:tag name="TABLE_ONEKEY_SKIN_IDX" val="0"/>
  <p:tag name="TABLE_SKINIDX" val="-1"/>
  <p:tag name="TABLE_COLORIDX" val="l"/>
  <p:tag name="TABLE_COLOR_RGB" val="0x000000*0xFFFFFF*0x44546A*0xE6E5E5*0x848587*0x738499*0x817CA0*0x9B819F*0xA7878C*0xAB968B"/>
</p:tagLst>
</file>

<file path=ppt/tags/tag8.xml><?xml version="1.0" encoding="utf-8"?>
<p:tagLst xmlns:p="http://schemas.openxmlformats.org/presentationml/2006/main">
  <p:tag name="KSO_WM_UNIT_TABLE_BEAUTIFY" val="smartTable{80f15556-1c87-41a6-8e47-3589a5823fc6}"/>
  <p:tag name="TABLE_RECT" val="108*142.5*503.9*120"/>
  <p:tag name="TABLE_EMPHASIZE_COLOR" val="8684935"/>
  <p:tag name="TABLE_ONEKEY_SKIN_IDX" val="0"/>
  <p:tag name="TABLE_SKINIDX" val="-1"/>
  <p:tag name="TABLE_COLORIDX" val="l"/>
  <p:tag name="TABLE_COLOR_RGB" val="0x000000*0xFFFFFF*0x44546A*0xE6E5E5*0x848587*0x738499*0x817CA0*0x9B819F*0xA7878C*0xAB968B"/>
</p:tagLst>
</file>

<file path=ppt/theme/theme1.xml><?xml version="1.0" encoding="utf-8"?>
<a:theme xmlns:a="http://schemas.openxmlformats.org/drawingml/2006/main" name="1_SXD 金融科技2019">
  <a:themeElements>
    <a:clrScheme name="自定义 2">
      <a:dk1>
        <a:srgbClr val="000000"/>
      </a:dk1>
      <a:lt1>
        <a:srgbClr val="FFFFFF"/>
      </a:lt1>
      <a:dk2>
        <a:srgbClr val="768394"/>
      </a:dk2>
      <a:lt2>
        <a:srgbClr val="F0F0F0"/>
      </a:lt2>
      <a:accent1>
        <a:srgbClr val="006FBF"/>
      </a:accent1>
      <a:accent2>
        <a:srgbClr val="00408C"/>
      </a:accent2>
      <a:accent3>
        <a:srgbClr val="5C9FC4"/>
      </a:accent3>
      <a:accent4>
        <a:srgbClr val="1E6DAC"/>
      </a:accent4>
      <a:accent5>
        <a:srgbClr val="2BA4DD"/>
      </a:accent5>
      <a:accent6>
        <a:srgbClr val="183972"/>
      </a:accent6>
      <a:hlink>
        <a:srgbClr val="4472C4"/>
      </a:hlink>
      <a:folHlink>
        <a:srgbClr val="BFBFBF"/>
      </a:folHlink>
    </a:clrScheme>
    <a:fontScheme name="Office">
      <a:majorFont>
        <a:latin typeface="仿宋"/>
        <a:ea typeface=""/>
        <a:cs typeface=""/>
        <a:font script="Jpan" typeface="游ゴシック Light"/>
        <a:font script="Hang" typeface="맑은 고딕"/>
        <a:font script="Hans" typeface="仿宋"/>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仿宋"/>
        <a:ea typeface=""/>
        <a:cs typeface=""/>
        <a:font script="Jpan" typeface="游ゴシック"/>
        <a:font script="Hang" typeface="맑은 고딕"/>
        <a:font script="Hans" typeface="仿宋"/>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SAS-Confidential-16x9_Nov2</Template>
  <TotalTime>0</TotalTime>
  <Words>7282</Words>
  <Application>WPS 演示</Application>
  <PresentationFormat>全屏显示(16:9)</PresentationFormat>
  <Paragraphs>763</Paragraphs>
  <Slides>55</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55</vt:i4>
      </vt:variant>
    </vt:vector>
  </HeadingPairs>
  <TitlesOfParts>
    <vt:vector size="67" baseType="lpstr">
      <vt:lpstr>Arial</vt:lpstr>
      <vt:lpstr>宋体</vt:lpstr>
      <vt:lpstr>Wingdings</vt:lpstr>
      <vt:lpstr>微软雅黑</vt:lpstr>
      <vt:lpstr>仿宋</vt:lpstr>
      <vt:lpstr>阿里巴巴普惠体 M</vt:lpstr>
      <vt:lpstr>Calibri</vt:lpstr>
      <vt:lpstr>楷体</vt:lpstr>
      <vt:lpstr>华文仿宋</vt:lpstr>
      <vt:lpstr>Arial Unicode MS</vt:lpstr>
      <vt:lpstr>Wingdings</vt:lpstr>
      <vt:lpstr>1_SXD 金融科技2019</vt:lpstr>
      <vt:lpstr>阶段总结</vt:lpstr>
      <vt:lpstr>PowerPoint 演示文稿</vt:lpstr>
      <vt:lpstr>数据简介</vt:lpstr>
      <vt:lpstr>数据理解</vt:lpstr>
      <vt:lpstr>1、特征工程 </vt:lpstr>
      <vt:lpstr>缺失值处理</vt:lpstr>
      <vt:lpstr>缺失值处理</vt:lpstr>
      <vt:lpstr>类别特征处理</vt:lpstr>
      <vt:lpstr>类别特征处理</vt:lpstr>
      <vt:lpstr>类别特征处理</vt:lpstr>
      <vt:lpstr>特征离散化</vt:lpstr>
      <vt:lpstr>决策树分箱</vt:lpstr>
      <vt:lpstr>决策树分箱</vt:lpstr>
      <vt:lpstr>K-means分箱</vt:lpstr>
      <vt:lpstr>K-means与决策树比较</vt:lpstr>
      <vt:lpstr>特征衍生</vt:lpstr>
      <vt:lpstr>利用GBDT衍生特征</vt:lpstr>
      <vt:lpstr>利用GBDT衍生特征</vt:lpstr>
      <vt:lpstr>特征选择</vt:lpstr>
      <vt:lpstr>2、模型比较 </vt:lpstr>
      <vt:lpstr>Boosting</vt:lpstr>
      <vt:lpstr>Boosting</vt:lpstr>
      <vt:lpstr>AdaBoost</vt:lpstr>
      <vt:lpstr>AdaBoost</vt:lpstr>
      <vt:lpstr>提升树</vt:lpstr>
      <vt:lpstr>提升树</vt:lpstr>
      <vt:lpstr>GBDT</vt:lpstr>
      <vt:lpstr>GBDT</vt:lpstr>
      <vt:lpstr>GBDT</vt:lpstr>
      <vt:lpstr>XGBoost</vt:lpstr>
      <vt:lpstr>XGBoost</vt:lpstr>
      <vt:lpstr>LightGBM</vt:lpstr>
      <vt:lpstr>LightGBM</vt:lpstr>
      <vt:lpstr>LightGBM</vt:lpstr>
      <vt:lpstr>LightGBM</vt:lpstr>
      <vt:lpstr>XGBoost VS LightGBM</vt:lpstr>
      <vt:lpstr>3、数据探索 </vt:lpstr>
      <vt:lpstr>数据探索</vt:lpstr>
      <vt:lpstr>数据探索</vt:lpstr>
      <vt:lpstr>数据探索</vt:lpstr>
      <vt:lpstr>数据探索</vt:lpstr>
      <vt:lpstr>数据探索</vt:lpstr>
      <vt:lpstr>数据探索</vt:lpstr>
      <vt:lpstr>4、模型训练 </vt:lpstr>
      <vt:lpstr>欺诈交易特征</vt:lpstr>
      <vt:lpstr>欺诈交易特征</vt:lpstr>
      <vt:lpstr>模型训练</vt:lpstr>
      <vt:lpstr>模型训练</vt:lpstr>
      <vt:lpstr>模型训练</vt:lpstr>
      <vt:lpstr>模型训练</vt:lpstr>
      <vt:lpstr>5、模型解释 </vt:lpstr>
      <vt:lpstr>Permutation Importance</vt:lpstr>
      <vt:lpstr>Shap Value</vt:lpstr>
      <vt:lpstr>SHAP Dependence Contribution</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李应健</cp:lastModifiedBy>
  <cp:revision>223</cp:revision>
  <dcterms:created xsi:type="dcterms:W3CDTF">2018-10-12T06:20:00Z</dcterms:created>
  <dcterms:modified xsi:type="dcterms:W3CDTF">2021-06-19T03:08:17Z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ICV">
    <vt:lpwstr>5EED7CC6778F413A83DB432C754A6B68</vt:lpwstr>
  </property>
</Properties>
</file>